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  <p:sldMasterId id="2147483725" r:id="rId2"/>
    <p:sldMasterId id="2147483696" r:id="rId3"/>
  </p:sldMasterIdLst>
  <p:notesMasterIdLst>
    <p:notesMasterId r:id="rId10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2" r:id="rId26"/>
    <p:sldId id="281" r:id="rId27"/>
    <p:sldId id="278" r:id="rId28"/>
    <p:sldId id="280" r:id="rId29"/>
    <p:sldId id="279" r:id="rId30"/>
    <p:sldId id="283" r:id="rId31"/>
    <p:sldId id="284" r:id="rId32"/>
    <p:sldId id="285" r:id="rId33"/>
    <p:sldId id="286" r:id="rId34"/>
    <p:sldId id="287" r:id="rId35"/>
    <p:sldId id="288" r:id="rId36"/>
    <p:sldId id="351" r:id="rId37"/>
    <p:sldId id="353" r:id="rId38"/>
    <p:sldId id="289" r:id="rId39"/>
    <p:sldId id="290" r:id="rId40"/>
    <p:sldId id="354" r:id="rId41"/>
    <p:sldId id="291" r:id="rId42"/>
    <p:sldId id="292" r:id="rId43"/>
    <p:sldId id="355" r:id="rId44"/>
    <p:sldId id="293" r:id="rId45"/>
    <p:sldId id="356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57" r:id="rId101"/>
    <p:sldId id="358" r:id="rId102"/>
    <p:sldId id="349" r:id="rId103"/>
    <p:sldId id="350" r:id="rId104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06"/>
      <p:bold r:id="rId107"/>
      <p:italic r:id="rId108"/>
      <p:boldItalic r:id="rId10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99B6"/>
    <a:srgbClr val="808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88642" autoAdjust="0"/>
  </p:normalViewPr>
  <p:slideViewPr>
    <p:cSldViewPr>
      <p:cViewPr varScale="1">
        <p:scale>
          <a:sx n="98" d="100"/>
          <a:sy n="98" d="100"/>
        </p:scale>
        <p:origin x="178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07" Type="http://schemas.openxmlformats.org/officeDocument/2006/relationships/font" Target="fonts/font2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slide" Target="slides/slide99.xml"/><Relationship Id="rId110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notesMaster" Target="notesMasters/notesMaster1.xml"/><Relationship Id="rId113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font" Target="fonts/font3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font" Target="fonts/font1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font" Target="fonts/font4.fntdata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2F30F-3B11-4372-89B9-F8AB5406D210}" type="datetimeFigureOut">
              <a:rPr lang="pt-BR" smtClean="0"/>
              <a:pPr/>
              <a:t>31/05/2016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43D88-D6A8-46D8-9093-CF118BD12A73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7717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VCS (</a:t>
            </a:r>
            <a:r>
              <a:rPr lang="pt-BR" dirty="0" err="1"/>
              <a:t>Version</a:t>
            </a:r>
            <a:r>
              <a:rPr lang="pt-BR" dirty="0"/>
              <a:t> </a:t>
            </a:r>
            <a:r>
              <a:rPr lang="pt-BR" dirty="0" err="1"/>
              <a:t>Control</a:t>
            </a:r>
            <a:r>
              <a:rPr lang="pt-BR" dirty="0"/>
              <a:t> System - Sistema de Controle de Versão) ou SCM (</a:t>
            </a:r>
            <a:r>
              <a:rPr lang="pt-BR" dirty="0" err="1"/>
              <a:t>Source</a:t>
            </a:r>
            <a:r>
              <a:rPr lang="pt-BR" dirty="0"/>
              <a:t> </a:t>
            </a:r>
            <a:r>
              <a:rPr lang="pt-BR" dirty="0" err="1"/>
              <a:t>Code</a:t>
            </a:r>
            <a:r>
              <a:rPr lang="pt-BR" dirty="0"/>
              <a:t> Management - Gestão de Código Fonte)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6629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RCS</a:t>
            </a:r>
            <a:r>
              <a:rPr lang="en-US" baseline="0" dirty="0"/>
              <a:t> (</a:t>
            </a:r>
            <a:r>
              <a:rPr lang="en-US" dirty="0"/>
              <a:t>Revision Control System)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98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SVN (Apache Subversion)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8523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, Mercurial, </a:t>
            </a:r>
            <a:r>
              <a:rPr lang="pt-BR" dirty="0" err="1"/>
              <a:t>Bazaar</a:t>
            </a:r>
            <a:r>
              <a:rPr lang="pt-BR" dirty="0"/>
              <a:t>,</a:t>
            </a:r>
            <a:r>
              <a:rPr lang="pt-BR" baseline="0" dirty="0"/>
              <a:t> </a:t>
            </a:r>
            <a:r>
              <a:rPr lang="pt-BR" baseline="0" dirty="0" err="1"/>
              <a:t>Darcs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6008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4788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Leonhard Euler </a:t>
            </a:r>
            <a:r>
              <a:rPr lang="en-US" dirty="0" err="1"/>
              <a:t>em</a:t>
            </a:r>
            <a:r>
              <a:rPr lang="en-US" dirty="0"/>
              <a:t> 1736, </a:t>
            </a:r>
            <a:r>
              <a:rPr lang="en-US" dirty="0" err="1"/>
              <a:t>sete</a:t>
            </a:r>
            <a:r>
              <a:rPr lang="en-US" dirty="0"/>
              <a:t> pontes de </a:t>
            </a:r>
            <a:r>
              <a:rPr lang="en-US" dirty="0" err="1"/>
              <a:t>Königsberg</a:t>
            </a:r>
            <a:r>
              <a:rPr lang="en-US" dirty="0"/>
              <a:t> (</a:t>
            </a:r>
            <a:r>
              <a:rPr lang="en-US" dirty="0" err="1"/>
              <a:t>Rússia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917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41 bytes</a:t>
            </a:r>
            <a:r>
              <a:rPr lang="pt-BR" sz="1200" b="0" i="0" kern="1200" baseline="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(40 caracteres do </a:t>
            </a:r>
            <a:r>
              <a:rPr lang="pt-BR" sz="1200" b="0" i="0" kern="1200" noProof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checksum</a:t>
            </a:r>
            <a:r>
              <a:rPr lang="pt-BR" sz="1200" b="0" i="0" kern="1200" noProof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uma quebra de linha)</a:t>
            </a:r>
            <a:endParaRPr lang="pt-BR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7255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eiro slide - anim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60" y="2178384"/>
            <a:ext cx="2520280" cy="2520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726" y="2777480"/>
            <a:ext cx="4000498" cy="1371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-0.15486 0.0046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3" y="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ítulo Alterna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0165" y="4406900"/>
            <a:ext cx="6994547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0165" y="2906713"/>
            <a:ext cx="6994547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952" y="3284984"/>
            <a:ext cx="1584176" cy="158417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0" y="260648"/>
            <a:ext cx="1511824" cy="151182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ítulo e 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8802"/>
            <a:ext cx="4038600" cy="4197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8802"/>
            <a:ext cx="4038600" cy="4197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0" y="260648"/>
            <a:ext cx="1511824" cy="151182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31982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71744"/>
            <a:ext cx="4040188" cy="355441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31982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71744"/>
            <a:ext cx="4041775" cy="355441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0" y="260648"/>
            <a:ext cx="1511824" cy="151182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ítulo Ape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0" y="260648"/>
            <a:ext cx="1511824" cy="151182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26" y="3703352"/>
            <a:ext cx="2928957" cy="35833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26" y="3703352"/>
            <a:ext cx="2928957" cy="35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Figur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kg_DARK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26" y="3643314"/>
            <a:ext cx="2928957" cy="35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29520" y="1428736"/>
            <a:ext cx="1257280" cy="469742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15130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29519" y="-20770"/>
            <a:ext cx="1462959" cy="146295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eiro slide - animado (inglê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90" y="2771780"/>
            <a:ext cx="4000498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60" y="2178384"/>
            <a:ext cx="2520280" cy="252028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-0.15486 0.0046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3" y="23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eiro slide - estát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1" y="2743200"/>
            <a:ext cx="4000498" cy="13716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eiro slide - estático (inglê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1" y="2771780"/>
            <a:ext cx="4000498" cy="13716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2 n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685800" y="1500174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786050" y="3357562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857488" y="3714753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786050" y="4429132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857488" y="4786323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6 n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685800" y="571480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42910" y="2470133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85786" y="2827324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6" y="2470134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857752" y="2827325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42910" y="3470264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785786" y="3827455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714876" y="3470265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857752" y="3827456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642910" y="4398958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785786" y="4756149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4714876" y="4398959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4857752" y="4756150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9 n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685800" y="1030281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57158" y="2928935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00035" y="3214686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200389" y="2928936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43266" y="3214687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57158" y="3714753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500035" y="4000506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200389" y="3714754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3343266" y="4000507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6057909" y="2928934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6200786" y="3214685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34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6057909" y="3714752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6200786" y="4000505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357158" y="4429131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00035" y="4714884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3200389" y="4429132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343266" y="4714885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40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6057909" y="4429130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6200786" y="4714883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26" y="3703352"/>
            <a:ext cx="2928957" cy="35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00174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55949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5" y="5572140"/>
            <a:ext cx="3375413" cy="11572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(inglê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26" y="3703352"/>
            <a:ext cx="2928957" cy="35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00174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55949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5" y="5572140"/>
            <a:ext cx="3375413" cy="11572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kg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04" y="500050"/>
            <a:ext cx="7043758" cy="1214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00240"/>
            <a:ext cx="8229600" cy="4125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8B925-230C-4274-A989-6EC919350A0D}" type="slidenum">
              <a:rPr lang="pt-BR" smtClean="0"/>
              <a:pPr/>
              <a:t>‹#›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</p:sldLayoutIdLst>
  <p:transition>
    <p:fade/>
  </p:transition>
  <p:txStyles>
    <p:titleStyle>
      <a:lvl1pPr algn="l" defTabSz="914400" rtl="0" eaLnBrk="1" latinLnBrk="0" hangingPunct="1">
        <a:spcBef>
          <a:spcPct val="0"/>
        </a:spcBef>
        <a:buNone/>
        <a:defRPr lang="pt-BR" sz="4000" kern="1200" dirty="0">
          <a:solidFill>
            <a:srgbClr val="80828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45000"/>
        <a:buFont typeface="Courier New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SzPct val="7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SzPct val="40000"/>
        <a:buFont typeface="Courier New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kg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50121" y="500050"/>
            <a:ext cx="7043758" cy="1214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8B925-230C-4274-A989-6EC919350A0D}" type="slidenum">
              <a:rPr lang="pt-BR" smtClean="0"/>
              <a:pPr/>
              <a:t>‹#›</a:t>
            </a:fld>
            <a:endParaRPr lang="pt-B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5" y="5572140"/>
            <a:ext cx="3375413" cy="115728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9" r:id="rId2"/>
    <p:sldLayoutId id="2147483730" r:id="rId3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lang="pt-BR" sz="4000" kern="1200" dirty="0">
          <a:solidFill>
            <a:srgbClr val="80828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45000"/>
        <a:buFont typeface="Courier New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SzPct val="7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SzPct val="40000"/>
        <a:buFont typeface="Courier New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kg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04" y="500050"/>
            <a:ext cx="7043758" cy="1214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00240"/>
            <a:ext cx="8229600" cy="4125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8B925-230C-4274-A989-6EC919350A0D}" type="slidenum">
              <a:rPr lang="pt-BR" smtClean="0"/>
              <a:pPr/>
              <a:t>‹#›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14" r:id="rId2"/>
    <p:sldLayoutId id="2147483699" r:id="rId3"/>
    <p:sldLayoutId id="2147483698" r:id="rId4"/>
    <p:sldLayoutId id="2147483700" r:id="rId5"/>
    <p:sldLayoutId id="2147483701" r:id="rId6"/>
    <p:sldLayoutId id="2147483702" r:id="rId7"/>
    <p:sldLayoutId id="2147483709" r:id="rId8"/>
    <p:sldLayoutId id="2147483704" r:id="rId9"/>
    <p:sldLayoutId id="2147483705" r:id="rId10"/>
    <p:sldLayoutId id="2147483707" r:id="rId11"/>
  </p:sldLayoutIdLst>
  <p:transition>
    <p:fade/>
  </p:transition>
  <p:txStyles>
    <p:titleStyle>
      <a:lvl1pPr algn="l" defTabSz="914400" rtl="0" eaLnBrk="1" latinLnBrk="0" hangingPunct="1">
        <a:spcBef>
          <a:spcPct val="0"/>
        </a:spcBef>
        <a:buNone/>
        <a:defRPr lang="pt-BR" sz="4000" kern="1200" dirty="0">
          <a:solidFill>
            <a:srgbClr val="80828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45000"/>
        <a:buFont typeface="Courier New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SzPct val="7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SzPct val="40000"/>
        <a:buFont typeface="Courier New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034249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Configurações Iniciais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</a:t>
            </a:r>
            <a:r>
              <a:rPr lang="pt-BR" dirty="0"/>
              <a:t>--global </a:t>
            </a:r>
            <a:r>
              <a:rPr lang="en-US" dirty="0"/>
              <a:t>user.name “Nome </a:t>
            </a:r>
            <a:r>
              <a:rPr lang="en-US" dirty="0" err="1"/>
              <a:t>Sobrenome</a:t>
            </a:r>
            <a:r>
              <a:rPr lang="en-US" dirty="0"/>
              <a:t>"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</a:t>
            </a:r>
            <a:r>
              <a:rPr lang="pt-BR" dirty="0"/>
              <a:t>--global </a:t>
            </a:r>
            <a:r>
              <a:rPr lang="en-US" dirty="0" err="1"/>
              <a:t>user.email</a:t>
            </a:r>
            <a:r>
              <a:rPr lang="en-US" dirty="0"/>
              <a:t> email@gmail.com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</a:t>
            </a:r>
            <a:r>
              <a:rPr lang="pt-BR" dirty="0"/>
              <a:t>--global </a:t>
            </a:r>
            <a:r>
              <a:rPr lang="en-US" dirty="0" err="1"/>
              <a:t>core.editor</a:t>
            </a:r>
            <a:r>
              <a:rPr lang="en-US" dirty="0"/>
              <a:t> “notepad"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--list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9827192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Hands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36912"/>
            <a:ext cx="8229600" cy="3489251"/>
          </a:xfrm>
        </p:spPr>
        <p:txBody>
          <a:bodyPr>
            <a:normAutofit/>
          </a:bodyPr>
          <a:lstStyle/>
          <a:p>
            <a:pPr marL="0" indent="0"/>
            <a:r>
              <a:rPr lang="pt-BR" sz="3500" dirty="0"/>
              <a:t>https://github.com/ltiaunesp/Git-Minicurso</a:t>
            </a:r>
          </a:p>
        </p:txBody>
      </p:sp>
    </p:spTree>
    <p:extLst>
      <p:ext uri="{BB962C8B-B14F-4D97-AF65-F5344CB8AC3E}">
        <p14:creationId xmlns:p14="http://schemas.microsoft.com/office/powerpoint/2010/main" val="900955444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>
          <a:xfrm>
            <a:off x="685800" y="1943031"/>
            <a:ext cx="7772400" cy="1470025"/>
          </a:xfrm>
        </p:spPr>
        <p:txBody>
          <a:bodyPr/>
          <a:lstStyle/>
          <a:p>
            <a:r>
              <a:rPr lang="en-US" dirty="0"/>
              <a:t>Obrigado!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611492" y="3573016"/>
            <a:ext cx="3921016" cy="517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Marcelo Augusto Cordeiro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3138680" y="4160777"/>
            <a:ext cx="2866640" cy="36004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45000"/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7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40000"/>
              <a:buFont typeface="Courier New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rPr>
              <a:t>marcelo.augusto.cordeiro@gmail.com</a:t>
            </a:r>
          </a:p>
        </p:txBody>
      </p:sp>
    </p:spTree>
    <p:extLst>
      <p:ext uri="{BB962C8B-B14F-4D97-AF65-F5344CB8AC3E}">
        <p14:creationId xmlns:p14="http://schemas.microsoft.com/office/powerpoint/2010/main" val="357357603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 Repositório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000240"/>
            <a:ext cx="8229600" cy="412592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init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clone https://github.com/user/Project.git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7338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77072"/>
            <a:ext cx="1000000" cy="1190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1560" y="2276872"/>
            <a:ext cx="475809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Crie</a:t>
            </a:r>
            <a:r>
              <a:rPr lang="en-US" sz="3000" dirty="0"/>
              <a:t> um </a:t>
            </a:r>
            <a:r>
              <a:rPr lang="en-US" sz="3000" dirty="0" err="1"/>
              <a:t>arquivo</a:t>
            </a:r>
            <a:r>
              <a:rPr lang="en-US" sz="3000" dirty="0"/>
              <a:t> </a:t>
            </a:r>
            <a:r>
              <a:rPr lang="en-US" sz="3000" dirty="0" err="1"/>
              <a:t>qualquer</a:t>
            </a:r>
            <a:r>
              <a:rPr lang="en-US" sz="3000" dirty="0"/>
              <a:t> .txt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60" y="2276872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status</a:t>
            </a:r>
            <a:endParaRPr lang="en-US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59" y="2276872"/>
            <a:ext cx="240091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add</a:t>
            </a:r>
            <a:r>
              <a:rPr lang="pt-BR" sz="3000" dirty="0"/>
              <a:t> File.txt</a:t>
            </a:r>
            <a:endParaRPr lang="en-US" sz="3000" dirty="0"/>
          </a:p>
        </p:txBody>
      </p:sp>
      <p:sp>
        <p:nvSpPr>
          <p:cNvPr id="11" name="TextBox 10"/>
          <p:cNvSpPr txBox="1"/>
          <p:nvPr/>
        </p:nvSpPr>
        <p:spPr>
          <a:xfrm>
            <a:off x="611558" y="2276872"/>
            <a:ext cx="333328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Crie</a:t>
            </a:r>
            <a:r>
              <a:rPr lang="en-US" sz="3000" dirty="0"/>
              <a:t> um </a:t>
            </a:r>
            <a:r>
              <a:rPr lang="en-US" sz="3000" dirty="0" err="1"/>
              <a:t>diretório</a:t>
            </a:r>
            <a:r>
              <a:rPr lang="en-US" sz="3000" dirty="0"/>
              <a:t> </a:t>
            </a:r>
            <a:r>
              <a:rPr lang="en-US" sz="3000" dirty="0" err="1"/>
              <a:t>git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84372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75906"/>
            <a:ext cx="1000000" cy="119047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1559" y="2276872"/>
            <a:ext cx="240091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add</a:t>
            </a:r>
            <a:r>
              <a:rPr lang="pt-BR" sz="3000" dirty="0"/>
              <a:t> File.txt</a:t>
            </a:r>
            <a:endParaRPr lang="en-US" sz="3000" dirty="0"/>
          </a:p>
        </p:txBody>
      </p:sp>
      <p:sp>
        <p:nvSpPr>
          <p:cNvPr id="9" name="TextBox 8"/>
          <p:cNvSpPr txBox="1"/>
          <p:nvPr/>
        </p:nvSpPr>
        <p:spPr>
          <a:xfrm>
            <a:off x="609302" y="2276872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status</a:t>
            </a:r>
            <a:endParaRPr lang="en-US" sz="3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73450"/>
            <a:ext cx="1000000" cy="1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72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022E-16 L 0.33108 -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5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766" y="4038724"/>
            <a:ext cx="1000000" cy="11904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302" y="2276872"/>
            <a:ext cx="540949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commit</a:t>
            </a:r>
            <a:r>
              <a:rPr lang="pt-BR" sz="3000" dirty="0"/>
              <a:t> –m “Adicionei File.txt”</a:t>
            </a:r>
            <a:endParaRPr lang="en-US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609302" y="2276872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status</a:t>
            </a:r>
            <a:endParaRPr lang="en-US" sz="3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77072"/>
            <a:ext cx="1000000" cy="1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040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0.32327 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63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4" y="4038724"/>
            <a:ext cx="1000000" cy="1190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302" y="2276872"/>
            <a:ext cx="3671133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/>
              <a:t>Edite o arquivo File.txt</a:t>
            </a:r>
            <a:endParaRPr lang="en-US" sz="3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38724"/>
            <a:ext cx="1000000" cy="1190476"/>
          </a:xfrm>
          <a:prstGeom prst="rect">
            <a:avLst/>
          </a:prstGeom>
        </p:spPr>
      </p:pic>
      <p:sp>
        <p:nvSpPr>
          <p:cNvPr id="10" name="5-Point Star 9"/>
          <p:cNvSpPr/>
          <p:nvPr/>
        </p:nvSpPr>
        <p:spPr>
          <a:xfrm>
            <a:off x="524646" y="4221088"/>
            <a:ext cx="216024" cy="216024"/>
          </a:xfrm>
          <a:prstGeom prst="star5">
            <a:avLst/>
          </a:prstGeom>
          <a:solidFill>
            <a:schemeClr val="bg1"/>
          </a:solidFill>
          <a:ln w="28575">
            <a:solidFill>
              <a:srgbClr val="B32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302" y="2276872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status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149416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38724"/>
            <a:ext cx="1000000" cy="1190476"/>
          </a:xfrm>
          <a:prstGeom prst="rect">
            <a:avLst/>
          </a:prstGeom>
        </p:spPr>
      </p:pic>
      <p:sp>
        <p:nvSpPr>
          <p:cNvPr id="8" name="5-Point Star 7"/>
          <p:cNvSpPr/>
          <p:nvPr/>
        </p:nvSpPr>
        <p:spPr>
          <a:xfrm>
            <a:off x="524646" y="4221088"/>
            <a:ext cx="216024" cy="216024"/>
          </a:xfrm>
          <a:prstGeom prst="star5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/>
          <p:cNvSpPr/>
          <p:nvPr/>
        </p:nvSpPr>
        <p:spPr>
          <a:xfrm>
            <a:off x="524646" y="4221088"/>
            <a:ext cx="216024" cy="216024"/>
          </a:xfrm>
          <a:prstGeom prst="star5">
            <a:avLst/>
          </a:prstGeom>
          <a:solidFill>
            <a:schemeClr val="bg1"/>
          </a:solidFill>
          <a:ln w="28575">
            <a:solidFill>
              <a:srgbClr val="B32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4" y="4038724"/>
            <a:ext cx="1000000" cy="1190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302" y="2276872"/>
            <a:ext cx="153599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add</a:t>
            </a:r>
            <a:r>
              <a:rPr lang="pt-BR" sz="3000" dirty="0"/>
              <a:t> *</a:t>
            </a:r>
            <a:endParaRPr lang="en-US" sz="3000" dirty="0"/>
          </a:p>
        </p:txBody>
      </p:sp>
      <p:sp>
        <p:nvSpPr>
          <p:cNvPr id="13" name="TextBox 12"/>
          <p:cNvSpPr txBox="1"/>
          <p:nvPr/>
        </p:nvSpPr>
        <p:spPr>
          <a:xfrm>
            <a:off x="609302" y="2276872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status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305087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11022E-16 L 0.33646 -0.005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23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302" y="2276872"/>
            <a:ext cx="396954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/>
              <a:t>Edite novamente File.txt</a:t>
            </a:r>
            <a:endParaRPr lang="en-US" sz="3000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4" y="4038724"/>
            <a:ext cx="1000000" cy="1190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38724"/>
            <a:ext cx="1000000" cy="1190476"/>
          </a:xfrm>
          <a:prstGeom prst="rect">
            <a:avLst/>
          </a:prstGeom>
        </p:spPr>
      </p:pic>
      <p:sp>
        <p:nvSpPr>
          <p:cNvPr id="10" name="5-Point Star 9"/>
          <p:cNvSpPr/>
          <p:nvPr/>
        </p:nvSpPr>
        <p:spPr>
          <a:xfrm>
            <a:off x="524646" y="4221088"/>
            <a:ext cx="216024" cy="216024"/>
          </a:xfrm>
          <a:prstGeom prst="star5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sp>
        <p:nvSpPr>
          <p:cNvPr id="12" name="5-Point Star 11"/>
          <p:cNvSpPr/>
          <p:nvPr/>
        </p:nvSpPr>
        <p:spPr>
          <a:xfrm>
            <a:off x="3629560" y="4221088"/>
            <a:ext cx="216024" cy="216024"/>
          </a:xfrm>
          <a:prstGeom prst="star5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7-Point Star 12"/>
          <p:cNvSpPr/>
          <p:nvPr/>
        </p:nvSpPr>
        <p:spPr>
          <a:xfrm>
            <a:off x="512150" y="4231948"/>
            <a:ext cx="194303" cy="194303"/>
          </a:xfrm>
          <a:prstGeom prst="star7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9301" y="2276872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status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67892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4" y="4038724"/>
            <a:ext cx="1000000" cy="1190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38724"/>
            <a:ext cx="1000000" cy="1190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sp>
        <p:nvSpPr>
          <p:cNvPr id="10" name="5-Point Star 9"/>
          <p:cNvSpPr/>
          <p:nvPr/>
        </p:nvSpPr>
        <p:spPr>
          <a:xfrm>
            <a:off x="3629560" y="4221088"/>
            <a:ext cx="216024" cy="216024"/>
          </a:xfrm>
          <a:prstGeom prst="star5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7-Point Star 10"/>
          <p:cNvSpPr/>
          <p:nvPr/>
        </p:nvSpPr>
        <p:spPr>
          <a:xfrm>
            <a:off x="512150" y="4231948"/>
            <a:ext cx="194303" cy="194303"/>
          </a:xfrm>
          <a:prstGeom prst="star7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7-Point Star 11"/>
          <p:cNvSpPr/>
          <p:nvPr/>
        </p:nvSpPr>
        <p:spPr>
          <a:xfrm>
            <a:off x="519957" y="4238777"/>
            <a:ext cx="194303" cy="194303"/>
          </a:xfrm>
          <a:prstGeom prst="star7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301" y="2276872"/>
            <a:ext cx="204985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add</a:t>
            </a:r>
            <a:r>
              <a:rPr lang="pt-BR" sz="3000" dirty="0"/>
              <a:t> *.</a:t>
            </a:r>
            <a:r>
              <a:rPr lang="pt-BR" sz="3000" dirty="0" err="1"/>
              <a:t>txt</a:t>
            </a:r>
            <a:endParaRPr lang="en-US" sz="3000" dirty="0"/>
          </a:p>
        </p:txBody>
      </p:sp>
      <p:sp>
        <p:nvSpPr>
          <p:cNvPr id="14" name="TextBox 13"/>
          <p:cNvSpPr txBox="1"/>
          <p:nvPr/>
        </p:nvSpPr>
        <p:spPr>
          <a:xfrm>
            <a:off x="609300" y="2276871"/>
            <a:ext cx="492102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commit</a:t>
            </a:r>
            <a:r>
              <a:rPr lang="pt-BR" sz="3000" dirty="0"/>
              <a:t> -m “Alterei File.txt”</a:t>
            </a:r>
            <a:endParaRPr lang="en-US" sz="3000" dirty="0"/>
          </a:p>
        </p:txBody>
      </p:sp>
      <p:sp>
        <p:nvSpPr>
          <p:cNvPr id="15" name="7-Point Star 14"/>
          <p:cNvSpPr/>
          <p:nvPr/>
        </p:nvSpPr>
        <p:spPr>
          <a:xfrm>
            <a:off x="3635667" y="4238777"/>
            <a:ext cx="194303" cy="194303"/>
          </a:xfrm>
          <a:prstGeom prst="star7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659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0.33906 1.11022E-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44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11022E-16 L 0.32031 -0.005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0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  <p:bldP spid="1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4" y="4038724"/>
            <a:ext cx="1000000" cy="1190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38724"/>
            <a:ext cx="1000000" cy="1190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300" y="2276871"/>
            <a:ext cx="492102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commit</a:t>
            </a:r>
            <a:r>
              <a:rPr lang="pt-BR" sz="3000" dirty="0"/>
              <a:t> -m “Alterei File.txt”</a:t>
            </a:r>
            <a:endParaRPr lang="en-US" sz="3000" dirty="0"/>
          </a:p>
        </p:txBody>
      </p:sp>
      <p:sp>
        <p:nvSpPr>
          <p:cNvPr id="11" name="TextBox 10"/>
          <p:cNvSpPr txBox="1"/>
          <p:nvPr/>
        </p:nvSpPr>
        <p:spPr>
          <a:xfrm>
            <a:off x="609300" y="2276871"/>
            <a:ext cx="114165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log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88634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69368" y="1988840"/>
            <a:ext cx="7200800" cy="1470025"/>
          </a:xfrm>
        </p:spPr>
        <p:txBody>
          <a:bodyPr>
            <a:normAutofit/>
          </a:bodyPr>
          <a:lstStyle/>
          <a:p>
            <a:r>
              <a:rPr lang="pt-BR" dirty="0"/>
              <a:t>Controle de Versão usando </a:t>
            </a:r>
            <a:r>
              <a:rPr lang="pt-BR" dirty="0" err="1"/>
              <a:t>Git</a:t>
            </a:r>
            <a:endParaRPr lang="pt-BR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2608144" y="4005064"/>
            <a:ext cx="3923248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Marcelo Augusto Cordeiro</a:t>
            </a:r>
          </a:p>
          <a:p>
            <a:endParaRPr lang="pt-BR" sz="500" dirty="0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3135332" y="4653136"/>
            <a:ext cx="2868872" cy="4021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45000"/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7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40000"/>
              <a:buFont typeface="Courier New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rPr>
              <a:t>marcelo.augusto.cordeiro@gmail.com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129383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4" y="4038724"/>
            <a:ext cx="1000000" cy="1190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38724"/>
            <a:ext cx="1000000" cy="1190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300" y="2276871"/>
            <a:ext cx="390395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/>
              <a:t>Delete o arquivo File.txt</a:t>
            </a:r>
            <a:endParaRPr lang="en-US" sz="3000" dirty="0"/>
          </a:p>
        </p:txBody>
      </p:sp>
      <p:sp>
        <p:nvSpPr>
          <p:cNvPr id="11" name="TextBox 10"/>
          <p:cNvSpPr txBox="1"/>
          <p:nvPr/>
        </p:nvSpPr>
        <p:spPr>
          <a:xfrm>
            <a:off x="608008" y="2276871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status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931991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4" y="4038724"/>
            <a:ext cx="1000000" cy="1190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8008" y="2276871"/>
            <a:ext cx="240091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add</a:t>
            </a:r>
            <a:r>
              <a:rPr lang="pt-BR" sz="3000" dirty="0"/>
              <a:t> File.txt</a:t>
            </a:r>
            <a:endParaRPr lang="en-US" sz="3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0" y="4041775"/>
            <a:ext cx="1000000" cy="11904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3398" y="2276871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status</a:t>
            </a:r>
            <a:endParaRPr lang="en-US" sz="3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0" y="4038724"/>
            <a:ext cx="1000000" cy="1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6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59259E-6 L 0.34062 0.0023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31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4" y="4038724"/>
            <a:ext cx="1000000" cy="1190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8008" y="2276871"/>
            <a:ext cx="502688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commit</a:t>
            </a:r>
            <a:r>
              <a:rPr lang="pt-BR" sz="3000" dirty="0"/>
              <a:t> -m “Deletei File.txt”</a:t>
            </a:r>
            <a:endParaRPr lang="en-US" sz="3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0" y="4041775"/>
            <a:ext cx="1000000" cy="11904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8008" y="2276871"/>
            <a:ext cx="2255041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rm</a:t>
            </a:r>
            <a:r>
              <a:rPr lang="pt-BR" sz="3000" dirty="0"/>
              <a:t> File.txt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375552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0.32327 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63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Ciclo de vida de um arquivo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76872"/>
            <a:ext cx="8290947" cy="3420015"/>
          </a:xfrm>
        </p:spPr>
      </p:pic>
      <p:cxnSp>
        <p:nvCxnSpPr>
          <p:cNvPr id="5" name="Straight Connector 4"/>
          <p:cNvCxnSpPr/>
          <p:nvPr/>
        </p:nvCxnSpPr>
        <p:spPr>
          <a:xfrm>
            <a:off x="2525632" y="2158989"/>
            <a:ext cx="389195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525632" y="2158989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414064" y="2158989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21392" y="1811014"/>
            <a:ext cx="9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Tracked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01462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Workflow</a:t>
            </a:r>
            <a:endParaRPr lang="en-US" dirty="0"/>
          </a:p>
        </p:txBody>
      </p:sp>
      <p:pic>
        <p:nvPicPr>
          <p:cNvPr id="4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13546"/>
            <a:ext cx="8229600" cy="3299321"/>
          </a:xfrm>
        </p:spPr>
      </p:pic>
      <p:cxnSp>
        <p:nvCxnSpPr>
          <p:cNvPr id="5" name="Straight Connector 4"/>
          <p:cNvCxnSpPr/>
          <p:nvPr/>
        </p:nvCxnSpPr>
        <p:spPr>
          <a:xfrm>
            <a:off x="395536" y="2276872"/>
            <a:ext cx="6048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95536" y="227687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444208" y="227687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721326" y="2276872"/>
            <a:ext cx="18831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721326" y="227687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604448" y="227687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87307" y="1928897"/>
            <a:ext cx="66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Local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04332" y="1928897"/>
            <a:ext cx="91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Remote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88224" y="3548883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Clone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6561220" y="4149080"/>
            <a:ext cx="68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err="1"/>
              <a:t>Fetch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419625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Ignore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2000240"/>
            <a:ext cx="8229600" cy="412592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Arquivo .</a:t>
            </a:r>
            <a:r>
              <a:rPr lang="pt-BR" dirty="0" err="1"/>
              <a:t>gitignore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https://www.gitignore.io/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https://github.com/</a:t>
            </a:r>
            <a:br>
              <a:rPr lang="pt-BR" dirty="0"/>
            </a:br>
            <a:r>
              <a:rPr lang="pt-BR" dirty="0" err="1"/>
              <a:t>github</a:t>
            </a:r>
            <a:r>
              <a:rPr lang="pt-BR" dirty="0"/>
              <a:t>/</a:t>
            </a:r>
            <a:r>
              <a:rPr lang="pt-BR" dirty="0" err="1"/>
              <a:t>gitignore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483" y="116632"/>
            <a:ext cx="3744415" cy="65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108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Aliases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2000240"/>
            <a:ext cx="8229600" cy="412592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alias.cm commit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alias.unstage</a:t>
            </a:r>
            <a:r>
              <a:rPr lang="en-US" dirty="0"/>
              <a:t> 'reset HEAD --'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alias.last</a:t>
            </a:r>
            <a:r>
              <a:rPr lang="en-US" dirty="0"/>
              <a:t> 'log -1 HEAD'</a:t>
            </a:r>
          </a:p>
        </p:txBody>
      </p:sp>
    </p:spTree>
    <p:extLst>
      <p:ext uri="{BB962C8B-B14F-4D97-AF65-F5344CB8AC3E}">
        <p14:creationId xmlns:p14="http://schemas.microsoft.com/office/powerpoint/2010/main" val="291731460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Outros Comandos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000240"/>
            <a:ext cx="8229600" cy="412592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commit</a:t>
            </a:r>
            <a:r>
              <a:rPr lang="pt-BR" dirty="0"/>
              <a:t> -a -m “Também adiciona as mudanças”</a:t>
            </a:r>
          </a:p>
          <a:p>
            <a:pPr marL="0" indent="0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commit --amend -m “Altera o </a:t>
            </a:r>
            <a:r>
              <a:rPr lang="en-US" dirty="0" err="1"/>
              <a:t>último</a:t>
            </a:r>
            <a:r>
              <a:rPr lang="en-US" dirty="0"/>
              <a:t> commit”</a:t>
            </a:r>
          </a:p>
          <a:p>
            <a:pPr marL="0" indent="0"/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diff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help </a:t>
            </a:r>
            <a:r>
              <a:rPr lang="pt-BR" i="1" dirty="0"/>
              <a:t>comando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7768164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83568" y="2420888"/>
            <a:ext cx="7772400" cy="1470025"/>
          </a:xfrm>
        </p:spPr>
        <p:txBody>
          <a:bodyPr/>
          <a:lstStyle/>
          <a:p>
            <a:r>
              <a:rPr lang="pt-BR" sz="5000" dirty="0" err="1"/>
              <a:t>Branching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15359563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Grafos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88840"/>
            <a:ext cx="7251696" cy="3819536"/>
          </a:xfrm>
        </p:spPr>
      </p:pic>
    </p:spTree>
    <p:extLst>
      <p:ext uri="{BB962C8B-B14F-4D97-AF65-F5344CB8AC3E}">
        <p14:creationId xmlns:p14="http://schemas.microsoft.com/office/powerpoint/2010/main" val="32174595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0240"/>
            <a:ext cx="8229600" cy="4597112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O que é e por que usar Controle de Versão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Por que usar o </a:t>
            </a:r>
            <a:r>
              <a:rPr lang="pt-BR" dirty="0" err="1"/>
              <a:t>Git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Configurações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Comandos Básicos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Branching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Remote </a:t>
            </a:r>
            <a:r>
              <a:rPr lang="pt-BR" dirty="0" err="1"/>
              <a:t>Branches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Desfazendo Mudanças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Reescrevendo a História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Projetos Open </a:t>
            </a:r>
            <a:r>
              <a:rPr lang="pt-BR" dirty="0" err="1"/>
              <a:t>Source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848632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Grafos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10" y="2636912"/>
            <a:ext cx="3168352" cy="255580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3995936" y="3914814"/>
            <a:ext cx="1188720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70941"/>
            <a:ext cx="6905371" cy="5248082"/>
          </a:xfrm>
          <a:prstGeom prst="rect">
            <a:avLst/>
          </a:prstGeom>
        </p:spPr>
      </p:pic>
      <p:pic>
        <p:nvPicPr>
          <p:cNvPr id="7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544741"/>
            <a:ext cx="3816424" cy="2900483"/>
          </a:xfrm>
        </p:spPr>
      </p:pic>
    </p:spTree>
    <p:extLst>
      <p:ext uri="{BB962C8B-B14F-4D97-AF65-F5344CB8AC3E}">
        <p14:creationId xmlns:p14="http://schemas.microsoft.com/office/powerpoint/2010/main" val="1370686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-0.25156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8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Grafos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18718" y="5840287"/>
            <a:ext cx="175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pt-BR" dirty="0"/>
              <a:t>Direcionado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55920" y="5840287"/>
            <a:ext cx="13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Direcionado</a:t>
            </a:r>
            <a:endParaRPr lang="en-US" dirty="0"/>
          </a:p>
        </p:txBody>
      </p:sp>
      <p:pic>
        <p:nvPicPr>
          <p:cNvPr id="6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600" y="1714488"/>
            <a:ext cx="2050029" cy="401805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04" y="1720627"/>
            <a:ext cx="2050030" cy="401805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508104" y="2132856"/>
            <a:ext cx="5040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804248" y="2132856"/>
            <a:ext cx="5040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90080" y="1844824"/>
            <a:ext cx="6062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Início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8313396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11111E-6 L 0.00278 0.03218 L 0.00851 0.04167 L 0.01615 0.04884 L 0.02865 0.05764 L -0.00191 0.16551 L -0.02187 0.16296 L -0.0401 0.17037 L -0.04861 0.1787 L -0.05625 0.1919 L -0.05903 0.21505 L -0.05903 0.22037 " pathEditMode="relative" rAng="0" ptsTypes="AAAAAAAAAA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8" y="1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903 0.22038 L -0.05729 0.2419 L -0.05243 0.2544 L -0.04583 0.26968 L -0.03056 0.28126 L -0.02014 0.2838 L 0.00087 0.28241 L 0.03142 0.39792 L 0.01997 0.40672 L 0.00851 0.42061 L 0.00278 0.43982 L 0.00174 0.45255 " pathEditMode="relative" ptsTypes="AAAAAAAAAA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sp>
        <p:nvSpPr>
          <p:cNvPr id="4" name="Espaço Reservado para Conteúdo 9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464496"/>
          </a:xfrm>
        </p:spPr>
        <p:txBody>
          <a:bodyPr>
            <a:normAutofit fontScale="92500" lnSpcReduction="10000"/>
          </a:bodyPr>
          <a:lstStyle/>
          <a:p>
            <a:pPr marL="0" indent="0" algn="just"/>
            <a:r>
              <a:rPr lang="pt-BR" dirty="0"/>
              <a:t>Criar um </a:t>
            </a:r>
            <a:r>
              <a:rPr lang="pt-BR" i="1" dirty="0" err="1"/>
              <a:t>branch</a:t>
            </a:r>
            <a:r>
              <a:rPr lang="pt-BR" dirty="0"/>
              <a:t> significa dizer que você vai divergir da linha principal de desenvolvimento e continuar a trabalhar sem bagunçar essa linha principal. </a:t>
            </a:r>
          </a:p>
          <a:p>
            <a:pPr marL="0" indent="0" algn="just"/>
            <a:r>
              <a:rPr lang="pt-BR" dirty="0"/>
              <a:t>A forma como o </a:t>
            </a:r>
            <a:r>
              <a:rPr lang="pt-BR" dirty="0" err="1"/>
              <a:t>Git</a:t>
            </a:r>
            <a:r>
              <a:rPr lang="pt-BR" dirty="0"/>
              <a:t> cria </a:t>
            </a:r>
            <a:r>
              <a:rPr lang="pt-BR" i="1" dirty="0" err="1"/>
              <a:t>branches</a:t>
            </a:r>
            <a:r>
              <a:rPr lang="pt-BR" dirty="0"/>
              <a:t> é inacreditavelmente leve, fazendo com que as operações sejam praticamente instantâneas e a alternância entre os </a:t>
            </a:r>
            <a:r>
              <a:rPr lang="pt-BR" i="1" dirty="0" err="1"/>
              <a:t>branches</a:t>
            </a:r>
            <a:r>
              <a:rPr lang="pt-BR" dirty="0"/>
              <a:t> seja tão rápida quanto. </a:t>
            </a:r>
          </a:p>
          <a:p>
            <a:pPr marL="0" indent="0" algn="just"/>
            <a:r>
              <a:rPr lang="pt-BR" dirty="0"/>
              <a:t>O </a:t>
            </a:r>
            <a:r>
              <a:rPr lang="pt-BR" dirty="0" err="1"/>
              <a:t>Git</a:t>
            </a:r>
            <a:r>
              <a:rPr lang="pt-BR" dirty="0"/>
              <a:t> incentiva um fluxo de trabalho no qual se fazem </a:t>
            </a:r>
            <a:r>
              <a:rPr lang="pt-BR" i="1" dirty="0" err="1"/>
              <a:t>branches</a:t>
            </a:r>
            <a:r>
              <a:rPr lang="pt-BR" dirty="0"/>
              <a:t> e </a:t>
            </a:r>
            <a:r>
              <a:rPr lang="pt-BR" i="1" dirty="0"/>
              <a:t>merges</a:t>
            </a:r>
            <a:r>
              <a:rPr lang="pt-BR" dirty="0"/>
              <a:t> com frequência, até mesmo várias vezes ao dia. </a:t>
            </a:r>
          </a:p>
          <a:p>
            <a:pPr marL="0" indent="0" algn="r"/>
            <a:r>
              <a:rPr lang="pt-BR" sz="2000" i="1" dirty="0"/>
              <a:t>Pro </a:t>
            </a:r>
            <a:r>
              <a:rPr lang="pt-BR" sz="2000" i="1" dirty="0" err="1"/>
              <a:t>Git</a:t>
            </a:r>
            <a:r>
              <a:rPr lang="pt-BR" sz="2000" i="1" dirty="0"/>
              <a:t>, Scott </a:t>
            </a:r>
            <a:r>
              <a:rPr lang="pt-BR" sz="2000" i="1" dirty="0" err="1"/>
              <a:t>Chacon</a:t>
            </a:r>
            <a:r>
              <a:rPr lang="pt-BR" sz="2000" i="1" dirty="0"/>
              <a:t> e Ben </a:t>
            </a:r>
            <a:r>
              <a:rPr lang="pt-BR" sz="2000" i="1" dirty="0" err="1"/>
              <a:t>Straub</a:t>
            </a:r>
            <a:endParaRPr lang="pt-BR" sz="2000" i="1" dirty="0"/>
          </a:p>
        </p:txBody>
      </p:sp>
    </p:spTree>
    <p:extLst>
      <p:ext uri="{BB962C8B-B14F-4D97-AF65-F5344CB8AC3E}">
        <p14:creationId xmlns:p14="http://schemas.microsoft.com/office/powerpoint/2010/main" val="2760618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7" y="1916832"/>
            <a:ext cx="8089611" cy="4348166"/>
          </a:xfrm>
        </p:spPr>
      </p:pic>
    </p:spTree>
    <p:extLst>
      <p:ext uri="{BB962C8B-B14F-4D97-AF65-F5344CB8AC3E}">
        <p14:creationId xmlns:p14="http://schemas.microsoft.com/office/powerpoint/2010/main" val="364222036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20889"/>
            <a:ext cx="7846318" cy="32464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2060848"/>
            <a:ext cx="289508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branch testing</a:t>
            </a:r>
          </a:p>
        </p:txBody>
      </p:sp>
    </p:spTree>
    <p:extLst>
      <p:ext uri="{BB962C8B-B14F-4D97-AF65-F5344CB8AC3E}">
        <p14:creationId xmlns:p14="http://schemas.microsoft.com/office/powerpoint/2010/main" val="242184307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8" y="1412776"/>
            <a:ext cx="7866708" cy="459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2060848"/>
            <a:ext cx="289508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branch testing</a:t>
            </a:r>
          </a:p>
        </p:txBody>
      </p:sp>
    </p:spTree>
    <p:extLst>
      <p:ext uri="{BB962C8B-B14F-4D97-AF65-F5344CB8AC3E}">
        <p14:creationId xmlns:p14="http://schemas.microsoft.com/office/powerpoint/2010/main" val="76840614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8" y="1714488"/>
            <a:ext cx="7861188" cy="4520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2061465"/>
            <a:ext cx="322825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checkout testing</a:t>
            </a:r>
          </a:p>
        </p:txBody>
      </p:sp>
    </p:spTree>
    <p:extLst>
      <p:ext uri="{BB962C8B-B14F-4D97-AF65-F5344CB8AC3E}">
        <p14:creationId xmlns:p14="http://schemas.microsoft.com/office/powerpoint/2010/main" val="95301649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92" y="2760562"/>
            <a:ext cx="8155070" cy="3404742"/>
          </a:xfrm>
        </p:spPr>
      </p:pic>
    </p:spTree>
    <p:extLst>
      <p:ext uri="{BB962C8B-B14F-4D97-AF65-F5344CB8AC3E}">
        <p14:creationId xmlns:p14="http://schemas.microsoft.com/office/powerpoint/2010/main" val="189904791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2061465"/>
            <a:ext cx="325550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checkout master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1805586"/>
            <a:ext cx="8147818" cy="342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1190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92696"/>
            <a:ext cx="9000999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3575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Controle de Versão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762" y="2492896"/>
            <a:ext cx="8229600" cy="2220847"/>
          </a:xfrm>
        </p:spPr>
        <p:txBody>
          <a:bodyPr>
            <a:normAutofit/>
          </a:bodyPr>
          <a:lstStyle/>
          <a:p>
            <a:pPr marL="0" indent="0" algn="just"/>
            <a:r>
              <a:rPr lang="pt-BR" dirty="0"/>
              <a:t>O controle de versão é um sistema que registra as mudanças feitas em um arquivo ou em um conjunto de arquivos ao longo do tempo de forma que você possa recuperar versões específicas.</a:t>
            </a:r>
          </a:p>
          <a:p>
            <a:pPr marL="0" indent="0" algn="r"/>
            <a:r>
              <a:rPr lang="pt-BR" sz="2000" i="1" dirty="0"/>
              <a:t>Pro </a:t>
            </a:r>
            <a:r>
              <a:rPr lang="pt-BR" sz="2000" i="1" dirty="0" err="1"/>
              <a:t>Git</a:t>
            </a:r>
            <a:r>
              <a:rPr lang="pt-BR" sz="2000" i="1" dirty="0"/>
              <a:t>, Scott </a:t>
            </a:r>
            <a:r>
              <a:rPr lang="pt-BR" sz="2000" i="1" dirty="0" err="1"/>
              <a:t>Chacon</a:t>
            </a:r>
            <a:r>
              <a:rPr lang="pt-BR" sz="2000" i="1" dirty="0"/>
              <a:t> e Ben </a:t>
            </a:r>
            <a:r>
              <a:rPr lang="pt-BR" sz="2000" i="1" dirty="0" err="1"/>
              <a:t>Straub</a:t>
            </a:r>
            <a:endParaRPr lang="pt-BR" sz="2000" i="1" dirty="0"/>
          </a:p>
        </p:txBody>
      </p:sp>
    </p:spTree>
    <p:extLst>
      <p:ext uri="{BB962C8B-B14F-4D97-AF65-F5344CB8AC3E}">
        <p14:creationId xmlns:p14="http://schemas.microsoft.com/office/powerpoint/2010/main" val="6255989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9144000" cy="38213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2061465"/>
            <a:ext cx="281275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merge testing</a:t>
            </a:r>
          </a:p>
        </p:txBody>
      </p:sp>
    </p:spTree>
    <p:extLst>
      <p:ext uri="{BB962C8B-B14F-4D97-AF65-F5344CB8AC3E}">
        <p14:creationId xmlns:p14="http://schemas.microsoft.com/office/powerpoint/2010/main" val="311201430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55576" y="2061465"/>
            <a:ext cx="330064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branch -d testing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1844824"/>
            <a:ext cx="9144000" cy="38213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390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92696"/>
            <a:ext cx="9000999" cy="5760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2061465"/>
            <a:ext cx="281275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merge testing</a:t>
            </a:r>
          </a:p>
        </p:txBody>
      </p:sp>
    </p:spTree>
    <p:extLst>
      <p:ext uri="{BB962C8B-B14F-4D97-AF65-F5344CB8AC3E}">
        <p14:creationId xmlns:p14="http://schemas.microsoft.com/office/powerpoint/2010/main" val="218675799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92696"/>
            <a:ext cx="9000999" cy="5760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2061465"/>
            <a:ext cx="281275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merge testing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090778"/>
            <a:ext cx="6741668" cy="9516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15" y="4311276"/>
            <a:ext cx="6535290" cy="43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396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3" y="2132856"/>
            <a:ext cx="8100392" cy="16132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3" y="4207983"/>
            <a:ext cx="8070309" cy="155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4739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7" y="2636912"/>
            <a:ext cx="8070309" cy="238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5850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3" y="3111901"/>
            <a:ext cx="8100392" cy="161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2024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77" y="2571828"/>
            <a:ext cx="7200800" cy="4235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507932"/>
            <a:ext cx="7200800" cy="605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623160"/>
            <a:ext cx="6264696" cy="39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855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9144000" cy="382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5550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Tags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000240"/>
            <a:ext cx="8229600" cy="412592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tag</a:t>
            </a:r>
            <a:r>
              <a:rPr lang="pt-BR" dirty="0"/>
              <a:t> -a v1.0 -m “Versão 1.0”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tag</a:t>
            </a:r>
            <a:r>
              <a:rPr lang="pt-BR" dirty="0"/>
              <a:t> -a v2.0 -m 98ca9 “Versão 2.0”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push --tags</a:t>
            </a:r>
          </a:p>
        </p:txBody>
      </p:sp>
    </p:spTree>
    <p:extLst>
      <p:ext uri="{BB962C8B-B14F-4D97-AF65-F5344CB8AC3E}">
        <p14:creationId xmlns:p14="http://schemas.microsoft.com/office/powerpoint/2010/main" val="12636613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Por que usar Controle de Versão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/>
              <a:t>Compartilhamento e versionamento de qualquer arquivo;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15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/>
              <a:t>Trabalho em paralelo com fácil controle das modificações;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15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/>
              <a:t>Possibilidade de trabalhar em “equipes” enormes.</a:t>
            </a:r>
          </a:p>
        </p:txBody>
      </p:sp>
    </p:spTree>
    <p:extLst>
      <p:ext uri="{BB962C8B-B14F-4D97-AF65-F5344CB8AC3E}">
        <p14:creationId xmlns:p14="http://schemas.microsoft.com/office/powerpoint/2010/main" val="130196645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- </a:t>
            </a:r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5762" y="1844824"/>
            <a:ext cx="8229600" cy="4125923"/>
          </a:xfrm>
        </p:spPr>
        <p:txBody>
          <a:bodyPr/>
          <a:lstStyle/>
          <a:p>
            <a:pPr marL="0" indent="1588" algn="just"/>
            <a:r>
              <a:rPr lang="en-US" dirty="0" err="1"/>
              <a:t>Suponha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trabalhando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site. </a:t>
            </a:r>
            <a:r>
              <a:rPr lang="en-US" dirty="0" err="1"/>
              <a:t>Inicialize</a:t>
            </a:r>
            <a:r>
              <a:rPr lang="en-US" dirty="0"/>
              <a:t> e configure o </a:t>
            </a:r>
            <a:r>
              <a:rPr lang="en-US" dirty="0" err="1"/>
              <a:t>diretório</a:t>
            </a:r>
            <a:r>
              <a:rPr lang="en-US" dirty="0"/>
              <a:t>, </a:t>
            </a:r>
            <a:r>
              <a:rPr lang="en-US" dirty="0" err="1"/>
              <a:t>crie</a:t>
            </a:r>
            <a:r>
              <a:rPr lang="en-US" dirty="0"/>
              <a:t> um </a:t>
            </a:r>
            <a:r>
              <a:rPr lang="en-US" dirty="0" err="1"/>
              <a:t>arquivo</a:t>
            </a:r>
            <a:r>
              <a:rPr lang="en-US" dirty="0"/>
              <a:t> e </a:t>
            </a:r>
            <a:r>
              <a:rPr lang="en-US" dirty="0" err="1"/>
              <a:t>faça</a:t>
            </a:r>
            <a:r>
              <a:rPr lang="en-US" dirty="0"/>
              <a:t> </a:t>
            </a:r>
            <a:r>
              <a:rPr lang="en-US" dirty="0" err="1"/>
              <a:t>três</a:t>
            </a:r>
            <a:r>
              <a:rPr lang="en-US" dirty="0"/>
              <a:t> commits com </a:t>
            </a:r>
            <a:r>
              <a:rPr lang="en-US" dirty="0" err="1"/>
              <a:t>ele</a:t>
            </a:r>
            <a:r>
              <a:rPr lang="en-US" dirty="0"/>
              <a:t>, </a:t>
            </a:r>
            <a:r>
              <a:rPr lang="en-US" dirty="0" err="1"/>
              <a:t>alterando</a:t>
            </a:r>
            <a:r>
              <a:rPr lang="en-US" dirty="0"/>
              <a:t> </a:t>
            </a:r>
            <a:r>
              <a:rPr lang="en-US" dirty="0" err="1"/>
              <a:t>algo</a:t>
            </a:r>
            <a:r>
              <a:rPr lang="en-US" dirty="0"/>
              <a:t> no </a:t>
            </a:r>
            <a:r>
              <a:rPr lang="en-US" dirty="0" err="1"/>
              <a:t>arquivo</a:t>
            </a:r>
            <a:r>
              <a:rPr lang="en-US" dirty="0"/>
              <a:t> entre </a:t>
            </a:r>
            <a:r>
              <a:rPr lang="en-US" dirty="0" err="1"/>
              <a:t>cada</a:t>
            </a:r>
            <a:r>
              <a:rPr lang="en-US" dirty="0"/>
              <a:t> commit.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" y="3501008"/>
            <a:ext cx="76200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7664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- </a:t>
            </a:r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125923"/>
          </a:xfrm>
        </p:spPr>
        <p:txBody>
          <a:bodyPr/>
          <a:lstStyle/>
          <a:p>
            <a:pPr marL="0" indent="1588" algn="just"/>
            <a:r>
              <a:rPr lang="en-US" dirty="0"/>
              <a:t>Agora </a:t>
            </a:r>
            <a:r>
              <a:rPr lang="en-US" dirty="0" err="1"/>
              <a:t>você</a:t>
            </a:r>
            <a:r>
              <a:rPr lang="en-US" dirty="0"/>
              <a:t> decide resolver o Issue #53, </a:t>
            </a:r>
            <a:r>
              <a:rPr lang="en-US" dirty="0" err="1"/>
              <a:t>portanto</a:t>
            </a:r>
            <a:r>
              <a:rPr lang="en-US" dirty="0"/>
              <a:t> </a:t>
            </a:r>
            <a:r>
              <a:rPr lang="en-US" dirty="0" err="1"/>
              <a:t>crie</a:t>
            </a:r>
            <a:r>
              <a:rPr lang="en-US" dirty="0"/>
              <a:t> um branch para </a:t>
            </a:r>
            <a:r>
              <a:rPr lang="en-US" dirty="0" err="1"/>
              <a:t>ele</a:t>
            </a:r>
            <a:r>
              <a:rPr lang="en-US" dirty="0"/>
              <a:t> (</a:t>
            </a:r>
            <a:r>
              <a:rPr lang="en-US" i="1" dirty="0"/>
              <a:t>iss53</a:t>
            </a:r>
            <a:r>
              <a:rPr lang="en-US" dirty="0"/>
              <a:t>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24944"/>
            <a:ext cx="76200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9318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- </a:t>
            </a:r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125923"/>
          </a:xfrm>
        </p:spPr>
        <p:txBody>
          <a:bodyPr/>
          <a:lstStyle/>
          <a:p>
            <a:pPr marL="0" indent="1588" algn="just"/>
            <a:r>
              <a:rPr lang="en-US" dirty="0" err="1"/>
              <a:t>Crie</a:t>
            </a:r>
            <a:r>
              <a:rPr lang="en-US" dirty="0"/>
              <a:t> outro </a:t>
            </a:r>
            <a:r>
              <a:rPr lang="en-US" dirty="0" err="1"/>
              <a:t>arquivo</a:t>
            </a:r>
            <a:r>
              <a:rPr lang="en-US" dirty="0"/>
              <a:t>, e </a:t>
            </a:r>
            <a:r>
              <a:rPr lang="en-US" dirty="0" err="1"/>
              <a:t>adicione</a:t>
            </a:r>
            <a:r>
              <a:rPr lang="en-US" dirty="0"/>
              <a:t>-o </a:t>
            </a:r>
            <a:r>
              <a:rPr lang="en-US" dirty="0" err="1"/>
              <a:t>em</a:t>
            </a:r>
            <a:r>
              <a:rPr lang="en-US" dirty="0"/>
              <a:t> um commit para o branch </a:t>
            </a:r>
            <a:r>
              <a:rPr lang="en-US" i="1" dirty="0"/>
              <a:t>iss53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73" y="2993198"/>
            <a:ext cx="8587653" cy="309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3166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- </a:t>
            </a:r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363272" cy="2160240"/>
          </a:xfrm>
        </p:spPr>
        <p:txBody>
          <a:bodyPr>
            <a:normAutofit/>
          </a:bodyPr>
          <a:lstStyle/>
          <a:p>
            <a:pPr marL="0" indent="1588" algn="just"/>
            <a:r>
              <a:rPr lang="en-US" sz="2500" dirty="0" err="1"/>
              <a:t>Encontraram</a:t>
            </a:r>
            <a:r>
              <a:rPr lang="en-US" sz="2500" dirty="0"/>
              <a:t> um </a:t>
            </a:r>
            <a:r>
              <a:rPr lang="en-US" sz="2500" dirty="0" err="1"/>
              <a:t>problema</a:t>
            </a:r>
            <a:r>
              <a:rPr lang="en-US" sz="2500" dirty="0"/>
              <a:t> </a:t>
            </a:r>
            <a:r>
              <a:rPr lang="en-US" sz="2500" dirty="0" err="1"/>
              <a:t>urgente</a:t>
            </a:r>
            <a:r>
              <a:rPr lang="en-US" sz="2500" dirty="0"/>
              <a:t> no site que </a:t>
            </a:r>
            <a:r>
              <a:rPr lang="en-US" sz="2500" dirty="0" err="1"/>
              <a:t>precisa</a:t>
            </a:r>
            <a:r>
              <a:rPr lang="en-US" sz="2500" dirty="0"/>
              <a:t> </a:t>
            </a:r>
            <a:r>
              <a:rPr lang="en-US" sz="2500" dirty="0" err="1"/>
              <a:t>ser</a:t>
            </a:r>
            <a:r>
              <a:rPr lang="en-US" sz="2500" dirty="0"/>
              <a:t> </a:t>
            </a:r>
            <a:r>
              <a:rPr lang="en-US" sz="2500" dirty="0" err="1"/>
              <a:t>resolvido</a:t>
            </a:r>
            <a:r>
              <a:rPr lang="en-US" sz="2500" dirty="0"/>
              <a:t> antes de </a:t>
            </a:r>
            <a:r>
              <a:rPr lang="en-US" sz="2500" dirty="0" err="1"/>
              <a:t>qualquer</a:t>
            </a:r>
            <a:r>
              <a:rPr lang="en-US" sz="2500" dirty="0"/>
              <a:t> </a:t>
            </a:r>
            <a:r>
              <a:rPr lang="en-US" sz="2500" dirty="0" err="1"/>
              <a:t>outra</a:t>
            </a:r>
            <a:r>
              <a:rPr lang="en-US" sz="2500" dirty="0"/>
              <a:t> </a:t>
            </a:r>
            <a:r>
              <a:rPr lang="en-US" sz="2500" dirty="0" err="1"/>
              <a:t>coisa</a:t>
            </a:r>
            <a:r>
              <a:rPr lang="en-US" sz="2500" dirty="0"/>
              <a:t>.</a:t>
            </a:r>
          </a:p>
          <a:p>
            <a:pPr marL="0" indent="1588" algn="just"/>
            <a:r>
              <a:rPr lang="en-US" sz="2500" dirty="0" err="1"/>
              <a:t>Crie</a:t>
            </a:r>
            <a:r>
              <a:rPr lang="en-US" sz="2500" dirty="0"/>
              <a:t> um novo branch para resolver o </a:t>
            </a:r>
            <a:r>
              <a:rPr lang="en-US" sz="2500" dirty="0" err="1"/>
              <a:t>problema</a:t>
            </a:r>
            <a:r>
              <a:rPr lang="en-US" sz="2500" dirty="0"/>
              <a:t> (</a:t>
            </a:r>
            <a:r>
              <a:rPr lang="en-US" sz="2500" i="1" dirty="0"/>
              <a:t>hotfix</a:t>
            </a:r>
            <a:r>
              <a:rPr lang="en-US" sz="2500" dirty="0"/>
              <a:t>), </a:t>
            </a:r>
            <a:r>
              <a:rPr lang="en-US" sz="2500" dirty="0" err="1"/>
              <a:t>crie</a:t>
            </a:r>
            <a:r>
              <a:rPr lang="en-US" sz="2500" dirty="0"/>
              <a:t> um novo </a:t>
            </a:r>
            <a:r>
              <a:rPr lang="en-US" sz="2500" dirty="0" err="1"/>
              <a:t>arquivo</a:t>
            </a:r>
            <a:r>
              <a:rPr lang="en-US" sz="2500" dirty="0"/>
              <a:t> e </a:t>
            </a:r>
            <a:r>
              <a:rPr lang="en-US" sz="2500" dirty="0" err="1"/>
              <a:t>adicione</a:t>
            </a:r>
            <a:r>
              <a:rPr lang="en-US" sz="2500" dirty="0"/>
              <a:t>-o </a:t>
            </a:r>
            <a:r>
              <a:rPr lang="en-US" sz="2500" dirty="0" err="1"/>
              <a:t>em</a:t>
            </a:r>
            <a:r>
              <a:rPr lang="en-US" sz="2500" dirty="0"/>
              <a:t> um commit para </a:t>
            </a:r>
            <a:r>
              <a:rPr lang="en-US" sz="2500" dirty="0" err="1"/>
              <a:t>esse</a:t>
            </a:r>
            <a:r>
              <a:rPr lang="en-US" sz="2500" dirty="0"/>
              <a:t> novo branch.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284984"/>
            <a:ext cx="7196215" cy="34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1684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- </a:t>
            </a:r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7544" y="1714488"/>
            <a:ext cx="8229600" cy="4125923"/>
          </a:xfrm>
        </p:spPr>
        <p:txBody>
          <a:bodyPr/>
          <a:lstStyle/>
          <a:p>
            <a:pPr marL="0" indent="1588" algn="just"/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urgente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resolvido</a:t>
            </a:r>
            <a:r>
              <a:rPr lang="en-US" dirty="0"/>
              <a:t>! </a:t>
            </a:r>
            <a:r>
              <a:rPr lang="en-US" dirty="0" err="1"/>
              <a:t>Incorpore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(merge) de </a:t>
            </a:r>
            <a:r>
              <a:rPr lang="en-US" dirty="0" err="1"/>
              <a:t>volta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branch </a:t>
            </a:r>
            <a:r>
              <a:rPr lang="en-US" i="1" dirty="0"/>
              <a:t>master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04864"/>
            <a:ext cx="762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483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- </a:t>
            </a:r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125923"/>
          </a:xfrm>
        </p:spPr>
        <p:txBody>
          <a:bodyPr/>
          <a:lstStyle/>
          <a:p>
            <a:pPr marL="0" indent="1588" algn="just"/>
            <a:r>
              <a:rPr lang="en-US" dirty="0" err="1"/>
              <a:t>Exclua</a:t>
            </a:r>
            <a:r>
              <a:rPr lang="en-US" dirty="0"/>
              <a:t> o branch </a:t>
            </a:r>
            <a:r>
              <a:rPr lang="en-US" i="1" dirty="0"/>
              <a:t>hotfix</a:t>
            </a:r>
            <a:r>
              <a:rPr lang="en-US" dirty="0"/>
              <a:t> e volte a </a:t>
            </a:r>
            <a:r>
              <a:rPr lang="en-US" dirty="0" err="1"/>
              <a:t>trabalhar</a:t>
            </a:r>
            <a:r>
              <a:rPr lang="en-US" dirty="0"/>
              <a:t> no Issue #53. </a:t>
            </a:r>
            <a:r>
              <a:rPr lang="en-US" dirty="0" err="1"/>
              <a:t>Altere</a:t>
            </a:r>
            <a:r>
              <a:rPr lang="en-US" dirty="0"/>
              <a:t> </a:t>
            </a:r>
            <a:r>
              <a:rPr lang="en-US" dirty="0" err="1"/>
              <a:t>algum</a:t>
            </a:r>
            <a:r>
              <a:rPr lang="en-US" dirty="0"/>
              <a:t> </a:t>
            </a:r>
            <a:r>
              <a:rPr lang="en-US" dirty="0" err="1"/>
              <a:t>arquivo</a:t>
            </a:r>
            <a:r>
              <a:rPr lang="en-US" dirty="0"/>
              <a:t> e </a:t>
            </a:r>
            <a:r>
              <a:rPr lang="en-US" dirty="0" err="1"/>
              <a:t>faça</a:t>
            </a:r>
            <a:r>
              <a:rPr lang="en-US" dirty="0"/>
              <a:t> um commit.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2132856"/>
            <a:ext cx="8445624" cy="402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7996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- </a:t>
            </a:r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125923"/>
          </a:xfrm>
        </p:spPr>
        <p:txBody>
          <a:bodyPr/>
          <a:lstStyle/>
          <a:p>
            <a:pPr marL="0" indent="1588" algn="just"/>
            <a:r>
              <a:rPr lang="en-US" dirty="0"/>
              <a:t>O Issue #53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resolvido</a:t>
            </a:r>
            <a:r>
              <a:rPr lang="en-US" dirty="0"/>
              <a:t>! </a:t>
            </a:r>
            <a:r>
              <a:rPr lang="en-US" dirty="0" err="1"/>
              <a:t>Incorpore</a:t>
            </a:r>
            <a:r>
              <a:rPr lang="en-US" dirty="0"/>
              <a:t> as </a:t>
            </a:r>
            <a:r>
              <a:rPr lang="en-US" dirty="0" err="1"/>
              <a:t>mudanças</a:t>
            </a:r>
            <a:r>
              <a:rPr lang="en-US" dirty="0"/>
              <a:t> de </a:t>
            </a:r>
            <a:r>
              <a:rPr lang="en-US" dirty="0" err="1"/>
              <a:t>volta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branch </a:t>
            </a:r>
            <a:r>
              <a:rPr lang="en-US" i="1" dirty="0"/>
              <a:t>master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420888"/>
            <a:ext cx="8732066" cy="34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16497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- </a:t>
            </a:r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125923"/>
          </a:xfrm>
        </p:spPr>
        <p:txBody>
          <a:bodyPr/>
          <a:lstStyle/>
          <a:p>
            <a:pPr marL="0" indent="1588" algn="just"/>
            <a:r>
              <a:rPr lang="en-US" dirty="0" err="1"/>
              <a:t>Exclua</a:t>
            </a:r>
            <a:r>
              <a:rPr lang="en-US" dirty="0"/>
              <a:t> o branch </a:t>
            </a:r>
            <a:r>
              <a:rPr lang="en-US" i="1" dirty="0"/>
              <a:t>iss53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43"/>
          <a:stretch/>
        </p:blipFill>
        <p:spPr>
          <a:xfrm>
            <a:off x="179512" y="2420888"/>
            <a:ext cx="8732066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30726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Workflow</a:t>
            </a:r>
          </a:p>
        </p:txBody>
      </p:sp>
      <p:pic>
        <p:nvPicPr>
          <p:cNvPr id="4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91" y="2432917"/>
            <a:ext cx="8017818" cy="3260579"/>
          </a:xfrm>
        </p:spPr>
      </p:pic>
    </p:spTree>
    <p:extLst>
      <p:ext uri="{BB962C8B-B14F-4D97-AF65-F5344CB8AC3E}">
        <p14:creationId xmlns:p14="http://schemas.microsoft.com/office/powerpoint/2010/main" val="415567777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Workflow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81" y="2000250"/>
            <a:ext cx="7345838" cy="4125913"/>
          </a:xfrm>
        </p:spPr>
      </p:pic>
    </p:spTree>
    <p:extLst>
      <p:ext uri="{BB962C8B-B14F-4D97-AF65-F5344CB8AC3E}">
        <p14:creationId xmlns:p14="http://schemas.microsoft.com/office/powerpoint/2010/main" val="128990420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de Versão Local</a:t>
            </a:r>
            <a:endParaRPr lang="en-US" dirty="0"/>
          </a:p>
        </p:txBody>
      </p:sp>
      <p:pic>
        <p:nvPicPr>
          <p:cNvPr id="4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628800"/>
            <a:ext cx="5587731" cy="4770525"/>
          </a:xfrm>
        </p:spPr>
      </p:pic>
    </p:spTree>
    <p:extLst>
      <p:ext uri="{BB962C8B-B14F-4D97-AF65-F5344CB8AC3E}">
        <p14:creationId xmlns:p14="http://schemas.microsoft.com/office/powerpoint/2010/main" val="4187516424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Workflow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003" y="2000250"/>
            <a:ext cx="6429994" cy="4125913"/>
          </a:xfrm>
        </p:spPr>
      </p:pic>
    </p:spTree>
    <p:extLst>
      <p:ext uri="{BB962C8B-B14F-4D97-AF65-F5344CB8AC3E}">
        <p14:creationId xmlns:p14="http://schemas.microsoft.com/office/powerpoint/2010/main" val="2030897024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Workflow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35" y="2000250"/>
            <a:ext cx="5743730" cy="4125913"/>
          </a:xfrm>
        </p:spPr>
      </p:pic>
    </p:spTree>
    <p:extLst>
      <p:ext uri="{BB962C8B-B14F-4D97-AF65-F5344CB8AC3E}">
        <p14:creationId xmlns:p14="http://schemas.microsoft.com/office/powerpoint/2010/main" val="1497589554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83568" y="2420888"/>
            <a:ext cx="7772400" cy="1470025"/>
          </a:xfrm>
        </p:spPr>
        <p:txBody>
          <a:bodyPr/>
          <a:lstStyle/>
          <a:p>
            <a:r>
              <a:rPr lang="pt-BR" sz="5000" dirty="0"/>
              <a:t>Remote </a:t>
            </a:r>
            <a:r>
              <a:rPr lang="pt-BR" sz="5000" dirty="0" err="1"/>
              <a:t>Branches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10574551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Autenticação - HTTPS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000240"/>
            <a:ext cx="8229600" cy="412592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seguro</a:t>
            </a:r>
            <a:r>
              <a:rPr lang="en-US" dirty="0"/>
              <a:t>: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</a:t>
            </a:r>
            <a:r>
              <a:rPr lang="en-US" dirty="0" err="1"/>
              <a:t>credential.helper</a:t>
            </a:r>
            <a:r>
              <a:rPr lang="en-US" dirty="0"/>
              <a:t> store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Windows: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</a:t>
            </a:r>
            <a:r>
              <a:rPr lang="en-US" dirty="0" err="1"/>
              <a:t>credential.helper</a:t>
            </a:r>
            <a:r>
              <a:rPr lang="en-US" dirty="0"/>
              <a:t> </a:t>
            </a:r>
            <a:r>
              <a:rPr lang="en-US" dirty="0" err="1"/>
              <a:t>wincred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09754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Autenticação - SSH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000240"/>
            <a:ext cx="8229600" cy="412592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Checar se já existe uma SSH </a:t>
            </a:r>
            <a:r>
              <a:rPr lang="pt-BR" dirty="0" err="1"/>
              <a:t>key</a:t>
            </a:r>
            <a:r>
              <a:rPr lang="pt-BR" dirty="0"/>
              <a:t>;</a:t>
            </a:r>
          </a:p>
          <a:p>
            <a:pPr marL="857250" lvl="1" indent="-457200"/>
            <a:r>
              <a:rPr lang="pt-BR" dirty="0"/>
              <a:t>Criar uma SSH </a:t>
            </a:r>
            <a:r>
              <a:rPr lang="pt-BR" dirty="0" err="1"/>
              <a:t>key</a:t>
            </a:r>
            <a:r>
              <a:rPr lang="pt-BR" dirty="0"/>
              <a:t>;</a:t>
            </a:r>
          </a:p>
          <a:p>
            <a:pPr marL="857250" lvl="1" indent="-457200"/>
            <a:endParaRPr lang="pt-BR" sz="1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Adicionar</a:t>
            </a:r>
            <a:r>
              <a:rPr lang="en-US" dirty="0"/>
              <a:t> a SSH key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ssh</a:t>
            </a:r>
            <a:r>
              <a:rPr lang="en-US" dirty="0"/>
              <a:t>-agent;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Adicionar</a:t>
            </a:r>
            <a:r>
              <a:rPr lang="en-US" dirty="0"/>
              <a:t> a SSH key </a:t>
            </a:r>
            <a:r>
              <a:rPr lang="en-US" dirty="0" err="1"/>
              <a:t>ao</a:t>
            </a:r>
            <a:r>
              <a:rPr lang="en-US" dirty="0"/>
              <a:t> GitHub;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1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https://help.github.com/articles/generating-an-ssh-key/</a:t>
            </a:r>
          </a:p>
        </p:txBody>
      </p:sp>
    </p:spTree>
    <p:extLst>
      <p:ext uri="{BB962C8B-B14F-4D97-AF65-F5344CB8AC3E}">
        <p14:creationId xmlns:p14="http://schemas.microsoft.com/office/powerpoint/2010/main" val="1578826951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Remote </a:t>
            </a:r>
            <a:r>
              <a:rPr lang="pt-BR" dirty="0" err="1"/>
              <a:t>Branches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14488"/>
            <a:ext cx="6640831" cy="4789699"/>
          </a:xfrm>
        </p:spPr>
      </p:pic>
    </p:spTree>
    <p:extLst>
      <p:ext uri="{BB962C8B-B14F-4D97-AF65-F5344CB8AC3E}">
        <p14:creationId xmlns:p14="http://schemas.microsoft.com/office/powerpoint/2010/main" val="433658199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Remote </a:t>
            </a:r>
            <a:r>
              <a:rPr lang="pt-BR" dirty="0" err="1"/>
              <a:t>Branches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11898"/>
            <a:ext cx="7705444" cy="4738848"/>
          </a:xfrm>
        </p:spPr>
      </p:pic>
    </p:spTree>
    <p:extLst>
      <p:ext uri="{BB962C8B-B14F-4D97-AF65-F5344CB8AC3E}">
        <p14:creationId xmlns:p14="http://schemas.microsoft.com/office/powerpoint/2010/main" val="3385594526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Remote </a:t>
            </a:r>
            <a:r>
              <a:rPr lang="pt-BR" dirty="0" err="1"/>
              <a:t>Branches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14488"/>
            <a:ext cx="6579911" cy="4836235"/>
          </a:xfrm>
        </p:spPr>
      </p:pic>
    </p:spTree>
    <p:extLst>
      <p:ext uri="{BB962C8B-B14F-4D97-AF65-F5344CB8AC3E}">
        <p14:creationId xmlns:p14="http://schemas.microsoft.com/office/powerpoint/2010/main" val="70440589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Remote </a:t>
            </a:r>
            <a:r>
              <a:rPr lang="pt-BR" dirty="0" err="1"/>
              <a:t>Branches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14488"/>
            <a:ext cx="6869840" cy="4954872"/>
          </a:xfrm>
        </p:spPr>
      </p:pic>
    </p:spTree>
    <p:extLst>
      <p:ext uri="{BB962C8B-B14F-4D97-AF65-F5344CB8AC3E}">
        <p14:creationId xmlns:p14="http://schemas.microsoft.com/office/powerpoint/2010/main" val="552792465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Remote </a:t>
            </a:r>
            <a:r>
              <a:rPr lang="pt-BR" dirty="0" err="1"/>
              <a:t>Branches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14488"/>
            <a:ext cx="6856855" cy="4945507"/>
          </a:xfrm>
        </p:spPr>
      </p:pic>
    </p:spTree>
    <p:extLst>
      <p:ext uri="{BB962C8B-B14F-4D97-AF65-F5344CB8AC3E}">
        <p14:creationId xmlns:p14="http://schemas.microsoft.com/office/powerpoint/2010/main" val="267290791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Controle de Versão Centralizado</a:t>
            </a: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844824"/>
            <a:ext cx="6619811" cy="4600769"/>
          </a:xfrm>
        </p:spPr>
      </p:pic>
    </p:spTree>
    <p:extLst>
      <p:ext uri="{BB962C8B-B14F-4D97-AF65-F5344CB8AC3E}">
        <p14:creationId xmlns:p14="http://schemas.microsoft.com/office/powerpoint/2010/main" val="245901724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3456384"/>
          </a:xfrm>
        </p:spPr>
        <p:txBody>
          <a:bodyPr>
            <a:normAutofit/>
          </a:bodyPr>
          <a:lstStyle/>
          <a:p>
            <a:r>
              <a:rPr lang="pt-BR" sz="5000" dirty="0"/>
              <a:t>Desfazendo </a:t>
            </a:r>
            <a:br>
              <a:rPr lang="pt-BR" sz="5000" dirty="0"/>
            </a:br>
            <a:r>
              <a:rPr lang="pt-BR" sz="5000" dirty="0"/>
              <a:t>Mudanças</a:t>
            </a:r>
            <a:endParaRPr lang="en-US" sz="5000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033162" y="4221088"/>
            <a:ext cx="3073212" cy="49235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45000"/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7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40000"/>
              <a:buFont typeface="Courier New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dirty="0" err="1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rPr>
              <a:t>Checkout</a:t>
            </a:r>
            <a:r>
              <a:rPr lang="pt-BR" sz="2400" dirty="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rPr>
              <a:t>, Reset, Clean, </a:t>
            </a:r>
            <a:r>
              <a:rPr lang="pt-BR" sz="2400" dirty="0" err="1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rPr>
              <a:t>Revert</a:t>
            </a:r>
            <a:endParaRPr lang="pt-BR" sz="2400" dirty="0">
              <a:solidFill>
                <a:schemeClr val="accent2">
                  <a:lumMod val="50000"/>
                </a:schemeClr>
              </a:solidFill>
              <a:latin typeface="Qlassik Medium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068409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000240"/>
            <a:ext cx="8229600" cy="412592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Checkout </a:t>
            </a:r>
            <a:r>
              <a:rPr lang="en-US" dirty="0" err="1"/>
              <a:t>arquivos</a:t>
            </a:r>
            <a:r>
              <a:rPr lang="en-US" dirty="0"/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Checkout commits;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Checkout branches.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28646" y="3076601"/>
            <a:ext cx="153356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Read-Only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16032" y="3315128"/>
            <a:ext cx="142158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298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 - </a:t>
            </a:r>
            <a:r>
              <a:rPr lang="en-US" dirty="0" err="1"/>
              <a:t>arquivo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61465"/>
            <a:ext cx="3712042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checkout C1 File.txt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" y="3501008"/>
            <a:ext cx="76200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390744"/>
            <a:ext cx="1800200" cy="12587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576" y="2810569"/>
            <a:ext cx="2627642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log --</a:t>
            </a:r>
            <a:r>
              <a:rPr lang="en-US" sz="3000" dirty="0" err="1"/>
              <a:t>oneline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769088" y="3559673"/>
            <a:ext cx="4195251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checkout HEAD File.txt</a:t>
            </a:r>
          </a:p>
        </p:txBody>
      </p:sp>
    </p:spTree>
    <p:extLst>
      <p:ext uri="{BB962C8B-B14F-4D97-AF65-F5344CB8AC3E}">
        <p14:creationId xmlns:p14="http://schemas.microsoft.com/office/powerpoint/2010/main" val="21233967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 - commit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576" y="2061465"/>
            <a:ext cx="265476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checkout C1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" y="3501008"/>
            <a:ext cx="76200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409776"/>
            <a:ext cx="1800200" cy="12587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576" y="2824752"/>
            <a:ext cx="325550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checkout master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413084"/>
            <a:ext cx="1800200" cy="12587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990" y="3763139"/>
            <a:ext cx="1800200" cy="125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144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417 L -0.14966 -0.00417 C -0.21719 -0.00417 -0.29931 0.05138 -0.29931 0.09675 L -0.29931 0.19791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65" y="1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417 L -0.14966 -0.00417 C -0.21719 -0.00417 -0.29931 0.05139 -0.29931 0.09676 L -0.29931 0.19792 " pathEditMode="relative" rAng="0" ptsTypes="AAAA">
                                      <p:cBhvr>
                                        <p:cTn id="22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65" y="1009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 </a:t>
            </a:r>
            <a:r>
              <a:rPr lang="en-US" dirty="0" err="1"/>
              <a:t>arquivo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451448"/>
            <a:ext cx="7620000" cy="2209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256" y="2308688"/>
            <a:ext cx="1842064" cy="1288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576" y="2061465"/>
            <a:ext cx="260058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reset File.txt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576" y="2802994"/>
            <a:ext cx="308789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reset C1 File.txt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5" y="3544523"/>
            <a:ext cx="412619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reset --hard C1 File.txt</a:t>
            </a:r>
          </a:p>
        </p:txBody>
      </p:sp>
    </p:spTree>
    <p:extLst>
      <p:ext uri="{BB962C8B-B14F-4D97-AF65-F5344CB8AC3E}">
        <p14:creationId xmlns:p14="http://schemas.microsoft.com/office/powerpoint/2010/main" val="39453469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 commit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576" y="2061465"/>
            <a:ext cx="145674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935143"/>
            <a:ext cx="7643218" cy="726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624991"/>
            <a:ext cx="1842064" cy="1327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356030"/>
            <a:ext cx="1842064" cy="12880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2424" y="2770817"/>
            <a:ext cx="2495042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reset --hard</a:t>
            </a:r>
          </a:p>
        </p:txBody>
      </p:sp>
    </p:spTree>
    <p:extLst>
      <p:ext uri="{BB962C8B-B14F-4D97-AF65-F5344CB8AC3E}">
        <p14:creationId xmlns:p14="http://schemas.microsoft.com/office/powerpoint/2010/main" val="9757163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 commit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061465"/>
            <a:ext cx="194405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reset C1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935143"/>
            <a:ext cx="7643218" cy="726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624991"/>
            <a:ext cx="1842064" cy="1327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356030"/>
            <a:ext cx="1842064" cy="12880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552" y="2770817"/>
            <a:ext cx="298235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reset --hard C1</a:t>
            </a:r>
          </a:p>
        </p:txBody>
      </p:sp>
    </p:spTree>
    <p:extLst>
      <p:ext uri="{BB962C8B-B14F-4D97-AF65-F5344CB8AC3E}">
        <p14:creationId xmlns:p14="http://schemas.microsoft.com/office/powerpoint/2010/main" val="21134739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48148E-6 L -0.30556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78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48148E-6 L -0.30556 0.003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78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061465"/>
            <a:ext cx="1816523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clean -f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935143"/>
            <a:ext cx="7643218" cy="726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624991"/>
            <a:ext cx="1842064" cy="1327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356030"/>
            <a:ext cx="1842064" cy="12880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552" y="2770817"/>
            <a:ext cx="2018501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clean -</a:t>
            </a:r>
            <a:r>
              <a:rPr lang="en-US" sz="3000" dirty="0" err="1"/>
              <a:t>df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55149934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2" y="4446091"/>
            <a:ext cx="6446134" cy="6123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2061465"/>
            <a:ext cx="2097562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revert C1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76" y="4462070"/>
            <a:ext cx="2297262" cy="59640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555776" y="4221088"/>
            <a:ext cx="1800200" cy="1080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527549" y="4221088"/>
            <a:ext cx="1800200" cy="1080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427649" y="5048426"/>
            <a:ext cx="13010" cy="1178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427649" y="6227264"/>
            <a:ext cx="46727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100392" y="5058474"/>
            <a:ext cx="0" cy="1168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096" y="3361502"/>
            <a:ext cx="1499848" cy="10811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096" y="2338464"/>
            <a:ext cx="1499848" cy="104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607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022E-16 L 0.25573 0.0048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78" y="2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0.25573 0.0030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78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3456384"/>
          </a:xfrm>
        </p:spPr>
        <p:txBody>
          <a:bodyPr>
            <a:normAutofit/>
          </a:bodyPr>
          <a:lstStyle/>
          <a:p>
            <a:r>
              <a:rPr lang="pt-BR" sz="5000" dirty="0"/>
              <a:t>Reescrevendo </a:t>
            </a:r>
            <a:br>
              <a:rPr lang="pt-BR" sz="5000" dirty="0"/>
            </a:br>
            <a:r>
              <a:rPr lang="pt-BR" sz="5000" dirty="0"/>
              <a:t>a História</a:t>
            </a:r>
            <a:endParaRPr lang="en-US" sz="5000" dirty="0"/>
          </a:p>
        </p:txBody>
      </p:sp>
      <p:sp>
        <p:nvSpPr>
          <p:cNvPr id="3" name="Text Placeholder 3"/>
          <p:cNvSpPr txBox="1">
            <a:spLocks/>
          </p:cNvSpPr>
          <p:nvPr/>
        </p:nvSpPr>
        <p:spPr>
          <a:xfrm>
            <a:off x="3033162" y="4221088"/>
            <a:ext cx="3073212" cy="49235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45000"/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7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40000"/>
              <a:buFont typeface="Courier New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dirty="0" err="1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rPr>
              <a:t>Interactive</a:t>
            </a:r>
            <a:r>
              <a:rPr lang="pt-BR" sz="2400" dirty="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rPr>
              <a:t> </a:t>
            </a:r>
            <a:r>
              <a:rPr lang="pt-BR" sz="2400" dirty="0" err="1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rPr>
              <a:t>Rebase</a:t>
            </a:r>
            <a:endParaRPr lang="pt-BR" sz="2400" dirty="0">
              <a:solidFill>
                <a:schemeClr val="accent2">
                  <a:lumMod val="50000"/>
                </a:schemeClr>
              </a:solidFill>
              <a:latin typeface="Qlassik Medium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94694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Controle de Versão Distribuído</a:t>
            </a:r>
          </a:p>
        </p:txBody>
      </p:sp>
      <p:pic>
        <p:nvPicPr>
          <p:cNvPr id="4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484784"/>
            <a:ext cx="4336377" cy="5193266"/>
          </a:xfrm>
        </p:spPr>
      </p:pic>
    </p:spTree>
    <p:extLst>
      <p:ext uri="{BB962C8B-B14F-4D97-AF65-F5344CB8AC3E}">
        <p14:creationId xmlns:p14="http://schemas.microsoft.com/office/powerpoint/2010/main" val="3608898214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39169"/>
            <a:ext cx="7620000" cy="3648075"/>
          </a:xfrm>
        </p:spPr>
      </p:pic>
    </p:spTree>
    <p:extLst>
      <p:ext uri="{BB962C8B-B14F-4D97-AF65-F5344CB8AC3E}">
        <p14:creationId xmlns:p14="http://schemas.microsoft.com/office/powerpoint/2010/main" val="3559123839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04864"/>
            <a:ext cx="8381838" cy="3185098"/>
          </a:xfrm>
        </p:spPr>
      </p:pic>
      <p:sp>
        <p:nvSpPr>
          <p:cNvPr id="5" name="TextBox 4"/>
          <p:cNvSpPr txBox="1"/>
          <p:nvPr/>
        </p:nvSpPr>
        <p:spPr>
          <a:xfrm>
            <a:off x="755576" y="2061465"/>
            <a:ext cx="354430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merge experiment</a:t>
            </a:r>
          </a:p>
        </p:txBody>
      </p:sp>
    </p:spTree>
    <p:extLst>
      <p:ext uri="{BB962C8B-B14F-4D97-AF65-F5344CB8AC3E}">
        <p14:creationId xmlns:p14="http://schemas.microsoft.com/office/powerpoint/2010/main" val="945596587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32" y="2963068"/>
            <a:ext cx="8346830" cy="2410147"/>
          </a:xfrm>
        </p:spPr>
      </p:pic>
      <p:sp>
        <p:nvSpPr>
          <p:cNvPr id="5" name="TextBox 4"/>
          <p:cNvSpPr txBox="1"/>
          <p:nvPr/>
        </p:nvSpPr>
        <p:spPr>
          <a:xfrm>
            <a:off x="755576" y="2061465"/>
            <a:ext cx="3959802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checkout experiment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5" y="2780928"/>
            <a:ext cx="289149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rebase master</a:t>
            </a:r>
          </a:p>
        </p:txBody>
      </p:sp>
    </p:spTree>
    <p:extLst>
      <p:ext uri="{BB962C8B-B14F-4D97-AF65-F5344CB8AC3E}">
        <p14:creationId xmlns:p14="http://schemas.microsoft.com/office/powerpoint/2010/main" val="1282193825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567924"/>
            <a:ext cx="6753225" cy="144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4869160"/>
            <a:ext cx="336707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rebase -</a:t>
            </a:r>
            <a:r>
              <a:rPr lang="en-US" sz="3000" dirty="0" err="1"/>
              <a:t>i</a:t>
            </a:r>
            <a:r>
              <a:rPr lang="en-US" sz="3000" dirty="0"/>
              <a:t> HEAD~4</a:t>
            </a:r>
          </a:p>
        </p:txBody>
      </p:sp>
    </p:spTree>
    <p:extLst>
      <p:ext uri="{BB962C8B-B14F-4D97-AF65-F5344CB8AC3E}">
        <p14:creationId xmlns:p14="http://schemas.microsoft.com/office/powerpoint/2010/main" val="10521960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44824"/>
            <a:ext cx="7776864" cy="485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66141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44824"/>
            <a:ext cx="7733641" cy="48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41160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80928"/>
            <a:ext cx="86391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97830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88840"/>
            <a:ext cx="8615362" cy="42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03441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26" y="2996952"/>
            <a:ext cx="8615362" cy="36099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94" y="1843995"/>
            <a:ext cx="83534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80065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924944"/>
            <a:ext cx="8532440" cy="35826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528" y="2042717"/>
            <a:ext cx="340926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rebase --continue</a:t>
            </a:r>
          </a:p>
        </p:txBody>
      </p:sp>
    </p:spTree>
    <p:extLst>
      <p:ext uri="{BB962C8B-B14F-4D97-AF65-F5344CB8AC3E}">
        <p14:creationId xmlns:p14="http://schemas.microsoft.com/office/powerpoint/2010/main" val="372316144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usar o </a:t>
            </a:r>
            <a:r>
              <a:rPr lang="pt-BR" dirty="0" err="1"/>
              <a:t>Git</a:t>
            </a:r>
            <a:r>
              <a:rPr lang="pt-BR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Implementação de </a:t>
            </a:r>
            <a:r>
              <a:rPr lang="pt-BR" dirty="0" err="1"/>
              <a:t>Branches</a:t>
            </a:r>
            <a:r>
              <a:rPr lang="pt-BR" dirty="0"/>
              <a:t> extremamente leve e rápida;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Comunidade </a:t>
            </a:r>
            <a:r>
              <a:rPr lang="pt-BR" dirty="0" err="1"/>
              <a:t>OpenSource</a:t>
            </a:r>
            <a:r>
              <a:rPr lang="pt-BR" dirty="0"/>
              <a:t> do GitHub;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“Portfólio” para computação.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9860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16832"/>
            <a:ext cx="8424936" cy="473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6286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09812"/>
            <a:ext cx="8382000" cy="2238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869160"/>
            <a:ext cx="6819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33865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3456384"/>
          </a:xfrm>
        </p:spPr>
        <p:txBody>
          <a:bodyPr>
            <a:normAutofit/>
          </a:bodyPr>
          <a:lstStyle/>
          <a:p>
            <a:r>
              <a:rPr lang="pt-BR" sz="5000" dirty="0"/>
              <a:t>Projetos </a:t>
            </a:r>
            <a:br>
              <a:rPr lang="pt-BR" sz="5000" dirty="0"/>
            </a:br>
            <a:r>
              <a:rPr lang="pt-BR" sz="5000" dirty="0"/>
              <a:t>Open </a:t>
            </a:r>
            <a:r>
              <a:rPr lang="pt-BR" sz="5000" dirty="0" err="1"/>
              <a:t>Source</a:t>
            </a:r>
            <a:endParaRPr lang="en-US" sz="5000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033162" y="4221088"/>
            <a:ext cx="3073212" cy="49235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45000"/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7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40000"/>
              <a:buFont typeface="Courier New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400" dirty="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rPr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1200760163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04" y="819918"/>
            <a:ext cx="2199812" cy="574701"/>
          </a:xfrm>
        </p:spPr>
      </p:pic>
      <p:sp>
        <p:nvSpPr>
          <p:cNvPr id="5" name="Espaço Reservado para Conteúdo 9"/>
          <p:cNvSpPr txBox="1">
            <a:spLocks/>
          </p:cNvSpPr>
          <p:nvPr/>
        </p:nvSpPr>
        <p:spPr>
          <a:xfrm>
            <a:off x="457200" y="1988840"/>
            <a:ext cx="8229600" cy="446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45000"/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7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40000"/>
              <a:buFont typeface="Courier New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/>
              <a:t>Fundado em 2008;</a:t>
            </a:r>
            <a:endParaRPr lang="pt-BR" sz="2000" i="1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000" i="1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/>
              <a:t>Sede em São Francisco, Califórnia, EUA;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/>
              <a:t>415 funcionários;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/>
              <a:t>Mais de 10 milhões de usuários.</a:t>
            </a:r>
          </a:p>
        </p:txBody>
      </p:sp>
    </p:spTree>
    <p:extLst>
      <p:ext uri="{BB962C8B-B14F-4D97-AF65-F5344CB8AC3E}">
        <p14:creationId xmlns:p14="http://schemas.microsoft.com/office/powerpoint/2010/main" val="1786884003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9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464496"/>
          </a:xfrm>
        </p:spPr>
        <p:txBody>
          <a:bodyPr>
            <a:normAutofit/>
          </a:bodyPr>
          <a:lstStyle/>
          <a:p>
            <a:pPr marL="0" indent="0" algn="just"/>
            <a:r>
              <a:rPr lang="pt-BR" dirty="0"/>
              <a:t>Se você quiser contribuir para um projeto existente para o qual você não tem permissão de </a:t>
            </a:r>
            <a:r>
              <a:rPr lang="pt-BR" i="1" dirty="0" err="1"/>
              <a:t>push</a:t>
            </a:r>
            <a:r>
              <a:rPr lang="pt-BR" dirty="0"/>
              <a:t>, GitHub incentiva a utilização de </a:t>
            </a:r>
            <a:r>
              <a:rPr lang="pt-BR" i="1" dirty="0" err="1"/>
              <a:t>forks</a:t>
            </a:r>
            <a:r>
              <a:rPr lang="pt-BR" dirty="0"/>
              <a:t> do projeto. </a:t>
            </a:r>
          </a:p>
          <a:p>
            <a:pPr marL="0" indent="0" algn="just"/>
            <a:r>
              <a:rPr lang="pt-BR" dirty="0"/>
              <a:t>Um </a:t>
            </a:r>
            <a:r>
              <a:rPr lang="pt-BR" i="1" dirty="0" err="1"/>
              <a:t>fork</a:t>
            </a:r>
            <a:r>
              <a:rPr lang="pt-BR" dirty="0"/>
              <a:t> significa que o GitHub fará uma cópia do projeto que é inteiramente sua: ficará hospedado na sua conta de usuário.</a:t>
            </a:r>
          </a:p>
          <a:p>
            <a:pPr marL="0" indent="0" algn="r"/>
            <a:r>
              <a:rPr lang="pt-BR" sz="2000" i="1" dirty="0"/>
              <a:t>Pro </a:t>
            </a:r>
            <a:r>
              <a:rPr lang="pt-BR" sz="2000" i="1" dirty="0" err="1"/>
              <a:t>Git</a:t>
            </a:r>
            <a:r>
              <a:rPr lang="pt-BR" sz="2000" i="1" dirty="0"/>
              <a:t>, Scott </a:t>
            </a:r>
            <a:r>
              <a:rPr lang="pt-BR" sz="2000" i="1" dirty="0" err="1"/>
              <a:t>Chacon</a:t>
            </a:r>
            <a:r>
              <a:rPr lang="pt-BR" sz="2000" i="1" dirty="0"/>
              <a:t> e Ben </a:t>
            </a:r>
            <a:r>
              <a:rPr lang="pt-BR" sz="2000" i="1" dirty="0" err="1"/>
              <a:t>Straub</a:t>
            </a:r>
            <a:endParaRPr lang="pt-BR" sz="20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04" y="764412"/>
            <a:ext cx="1990476" cy="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33434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9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464496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defRPr/>
            </a:pPr>
            <a:r>
              <a:rPr lang="pt-BR" dirty="0"/>
              <a:t>Através do </a:t>
            </a:r>
            <a:r>
              <a:rPr lang="pt-BR" i="1" dirty="0" err="1"/>
              <a:t>pull</a:t>
            </a:r>
            <a:r>
              <a:rPr lang="pt-BR" i="1" dirty="0"/>
              <a:t> </a:t>
            </a:r>
            <a:r>
              <a:rPr lang="pt-BR" i="1" dirty="0" err="1"/>
              <a:t>request</a:t>
            </a:r>
            <a:r>
              <a:rPr lang="pt-BR" i="1" dirty="0"/>
              <a:t> </a:t>
            </a:r>
            <a:r>
              <a:rPr lang="pt-BR" dirty="0"/>
              <a:t>os mantenedores do projeto não precisam se preocupar com a adição de usuários como colaboradores para dar-lhes acesso de escrita. </a:t>
            </a:r>
          </a:p>
          <a:p>
            <a:pPr marL="0" indent="0" algn="just">
              <a:spcBef>
                <a:spcPts val="0"/>
              </a:spcBef>
              <a:defRPr/>
            </a:pPr>
            <a:r>
              <a:rPr lang="pt-BR" dirty="0"/>
              <a:t>As pessoas podem criar um </a:t>
            </a:r>
            <a:r>
              <a:rPr lang="pt-BR" i="1" dirty="0" err="1"/>
              <a:t>fork</a:t>
            </a:r>
            <a:r>
              <a:rPr lang="pt-BR" dirty="0"/>
              <a:t> de um projeto e fazer um </a:t>
            </a:r>
            <a:r>
              <a:rPr lang="pt-BR" i="1" dirty="0" err="1"/>
              <a:t>push</a:t>
            </a:r>
            <a:r>
              <a:rPr lang="pt-BR" dirty="0"/>
              <a:t> nele, e o mantenedor do projeto principal pode fazer um </a:t>
            </a:r>
            <a:r>
              <a:rPr lang="pt-BR" i="1" dirty="0" err="1"/>
              <a:t>pull</a:t>
            </a:r>
            <a:r>
              <a:rPr lang="pt-BR" dirty="0"/>
              <a:t> dessas mudanças, adicionando-as como remotos e fazendo um merge no seu projeto.</a:t>
            </a:r>
          </a:p>
          <a:p>
            <a:pPr marL="0" indent="0" algn="r"/>
            <a:r>
              <a:rPr lang="pt-BR" sz="2000" i="1" dirty="0"/>
              <a:t>Pro </a:t>
            </a:r>
            <a:r>
              <a:rPr lang="pt-BR" sz="2000" i="1" dirty="0" err="1"/>
              <a:t>Git</a:t>
            </a:r>
            <a:r>
              <a:rPr lang="pt-BR" sz="2000" i="1" dirty="0"/>
              <a:t>, Scott </a:t>
            </a:r>
            <a:r>
              <a:rPr lang="pt-BR" sz="2000" i="1" dirty="0" err="1"/>
              <a:t>Chacon</a:t>
            </a:r>
            <a:r>
              <a:rPr lang="pt-BR" sz="2000" i="1" dirty="0"/>
              <a:t> e Ben </a:t>
            </a:r>
            <a:r>
              <a:rPr lang="pt-BR" sz="2000" i="1" dirty="0" err="1"/>
              <a:t>Straub</a:t>
            </a:r>
            <a:endParaRPr lang="pt-BR" sz="20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04" y="735840"/>
            <a:ext cx="4304762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6166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31" y="2892488"/>
            <a:ext cx="3290546" cy="29887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351" y="2799307"/>
            <a:ext cx="4176464" cy="47671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595300" y="3037662"/>
            <a:ext cx="119904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594" y="2532080"/>
            <a:ext cx="1277540" cy="400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13" y="3845663"/>
            <a:ext cx="2376381" cy="5132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9511" y="5013176"/>
            <a:ext cx="5136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err="1"/>
              <a:t>git</a:t>
            </a:r>
            <a:r>
              <a:rPr lang="pt-BR" sz="2800" dirty="0"/>
              <a:t> </a:t>
            </a:r>
            <a:r>
              <a:rPr lang="pt-BR" sz="2800" dirty="0" err="1"/>
              <a:t>request-pull</a:t>
            </a:r>
            <a:r>
              <a:rPr lang="pt-BR" sz="2800" dirty="0"/>
              <a:t> destino origem</a:t>
            </a:r>
          </a:p>
        </p:txBody>
      </p:sp>
    </p:spTree>
    <p:extLst>
      <p:ext uri="{BB962C8B-B14F-4D97-AF65-F5344CB8AC3E}">
        <p14:creationId xmlns:p14="http://schemas.microsoft.com/office/powerpoint/2010/main" val="18519939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263141"/>
            <a:ext cx="8562166" cy="20461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968819"/>
            <a:ext cx="8562165" cy="2036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5157192"/>
            <a:ext cx="844624" cy="8446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180" y="2986941"/>
            <a:ext cx="673660" cy="67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040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Issues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59" y="2000250"/>
            <a:ext cx="8113481" cy="4125913"/>
          </a:xfrm>
        </p:spPr>
      </p:pic>
    </p:spTree>
    <p:extLst>
      <p:ext uri="{BB962C8B-B14F-4D97-AF65-F5344CB8AC3E}">
        <p14:creationId xmlns:p14="http://schemas.microsoft.com/office/powerpoint/2010/main" val="2871909800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Issues</a:t>
            </a:r>
            <a:r>
              <a:rPr lang="pt-BR" dirty="0"/>
              <a:t> - </a:t>
            </a:r>
            <a:r>
              <a:rPr lang="pt-BR" dirty="0" err="1"/>
              <a:t>Commit</a:t>
            </a:r>
            <a:r>
              <a:rPr lang="pt-BR" dirty="0"/>
              <a:t> </a:t>
            </a:r>
            <a:r>
              <a:rPr lang="pt-BR" dirty="0" err="1"/>
              <a:t>Keywords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0240"/>
            <a:ext cx="8229600" cy="4525104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Close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Closes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Closed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Fixes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Fixed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Resolve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Resolves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Resolved</a:t>
            </a:r>
          </a:p>
        </p:txBody>
      </p:sp>
    </p:spTree>
    <p:extLst>
      <p:ext uri="{BB962C8B-B14F-4D97-AF65-F5344CB8AC3E}">
        <p14:creationId xmlns:p14="http://schemas.microsoft.com/office/powerpoint/2010/main" val="209156059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mplate">
  <a:themeElements>
    <a:clrScheme name="Ltia">
      <a:dk1>
        <a:srgbClr val="454545"/>
      </a:dk1>
      <a:lt1>
        <a:srgbClr val="FFFFFF"/>
      </a:lt1>
      <a:dk2>
        <a:srgbClr val="3C3C3C"/>
      </a:dk2>
      <a:lt2>
        <a:srgbClr val="F2F2F2"/>
      </a:lt2>
      <a:accent1>
        <a:srgbClr val="808285"/>
      </a:accent1>
      <a:accent2>
        <a:srgbClr val="A3A5A8"/>
      </a:accent2>
      <a:accent3>
        <a:srgbClr val="85D2D6"/>
      </a:accent3>
      <a:accent4>
        <a:srgbClr val="0499B6"/>
      </a:accent4>
      <a:accent5>
        <a:srgbClr val="62C190"/>
      </a:accent5>
      <a:accent6>
        <a:srgbClr val="ABD25F"/>
      </a:accent6>
      <a:hlink>
        <a:srgbClr val="0499B6"/>
      </a:hlink>
      <a:folHlink>
        <a:srgbClr val="85D2D6"/>
      </a:folHlink>
    </a:clrScheme>
    <a:fontScheme name="Ltia">
      <a:majorFont>
        <a:latin typeface="Qlassik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Apresentação e Agradecimento">
  <a:themeElements>
    <a:clrScheme name="Ltia">
      <a:dk1>
        <a:srgbClr val="454545"/>
      </a:dk1>
      <a:lt1>
        <a:srgbClr val="FFFFFF"/>
      </a:lt1>
      <a:dk2>
        <a:srgbClr val="3C3C3C"/>
      </a:dk2>
      <a:lt2>
        <a:srgbClr val="F2F2F2"/>
      </a:lt2>
      <a:accent1>
        <a:srgbClr val="808285"/>
      </a:accent1>
      <a:accent2>
        <a:srgbClr val="A3A5A8"/>
      </a:accent2>
      <a:accent3>
        <a:srgbClr val="85D2D6"/>
      </a:accent3>
      <a:accent4>
        <a:srgbClr val="0499B6"/>
      </a:accent4>
      <a:accent5>
        <a:srgbClr val="62C190"/>
      </a:accent5>
      <a:accent6>
        <a:srgbClr val="ABD25F"/>
      </a:accent6>
      <a:hlink>
        <a:srgbClr val="0499B6"/>
      </a:hlink>
      <a:folHlink>
        <a:srgbClr val="85D2D6"/>
      </a:folHlink>
    </a:clrScheme>
    <a:fontScheme name="Ltia">
      <a:majorFont>
        <a:latin typeface="Qlassik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Conteúdo">
  <a:themeElements>
    <a:clrScheme name="Ltia">
      <a:dk1>
        <a:srgbClr val="454545"/>
      </a:dk1>
      <a:lt1>
        <a:srgbClr val="FFFFFF"/>
      </a:lt1>
      <a:dk2>
        <a:srgbClr val="3C3C3C"/>
      </a:dk2>
      <a:lt2>
        <a:srgbClr val="F2F2F2"/>
      </a:lt2>
      <a:accent1>
        <a:srgbClr val="808285"/>
      </a:accent1>
      <a:accent2>
        <a:srgbClr val="A3A5A8"/>
      </a:accent2>
      <a:accent3>
        <a:srgbClr val="85D2D6"/>
      </a:accent3>
      <a:accent4>
        <a:srgbClr val="0499B6"/>
      </a:accent4>
      <a:accent5>
        <a:srgbClr val="62C190"/>
      </a:accent5>
      <a:accent6>
        <a:srgbClr val="ABD25F"/>
      </a:accent6>
      <a:hlink>
        <a:srgbClr val="0499B6"/>
      </a:hlink>
      <a:folHlink>
        <a:srgbClr val="85D2D6"/>
      </a:folHlink>
    </a:clrScheme>
    <a:fontScheme name="Ltia">
      <a:majorFont>
        <a:latin typeface="Qlassik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ltia_template</Template>
  <TotalTime>3561</TotalTime>
  <Words>1207</Words>
  <Application>Microsoft Office PowerPoint</Application>
  <PresentationFormat>On-screen Show (4:3)</PresentationFormat>
  <Paragraphs>282</Paragraphs>
  <Slides>101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101</vt:i4>
      </vt:variant>
    </vt:vector>
  </HeadingPairs>
  <TitlesOfParts>
    <vt:vector size="109" baseType="lpstr">
      <vt:lpstr>Qlassik Bold</vt:lpstr>
      <vt:lpstr>Arial</vt:lpstr>
      <vt:lpstr>Qlassik Medium</vt:lpstr>
      <vt:lpstr>Calibri</vt:lpstr>
      <vt:lpstr>Courier New</vt:lpstr>
      <vt:lpstr>Template</vt:lpstr>
      <vt:lpstr>Apresentação e Agradecimento</vt:lpstr>
      <vt:lpstr>Conteúdo</vt:lpstr>
      <vt:lpstr>PowerPoint Presentation</vt:lpstr>
      <vt:lpstr>Controle de Versão usando Git</vt:lpstr>
      <vt:lpstr>Conteúdo</vt:lpstr>
      <vt:lpstr>O que é Controle de Versão</vt:lpstr>
      <vt:lpstr>Por que usar Controle de Versão</vt:lpstr>
      <vt:lpstr>Controle de Versão Local</vt:lpstr>
      <vt:lpstr>Controle de Versão Centralizado</vt:lpstr>
      <vt:lpstr>Controle de Versão Distribuído</vt:lpstr>
      <vt:lpstr>Por que usar o Git?</vt:lpstr>
      <vt:lpstr>Configurações Iniciais</vt:lpstr>
      <vt:lpstr>Criando um Repositório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Ciclo de vida de um arquivo</vt:lpstr>
      <vt:lpstr>Workflow</vt:lpstr>
      <vt:lpstr>Git Ignore</vt:lpstr>
      <vt:lpstr>Aliases</vt:lpstr>
      <vt:lpstr>Outros Comandos</vt:lpstr>
      <vt:lpstr>Branching</vt:lpstr>
      <vt:lpstr>Grafos</vt:lpstr>
      <vt:lpstr>Grafos</vt:lpstr>
      <vt:lpstr>Grafos</vt:lpstr>
      <vt:lpstr>Branching</vt:lpstr>
      <vt:lpstr>Branching</vt:lpstr>
      <vt:lpstr>Branching</vt:lpstr>
      <vt:lpstr>Branching</vt:lpstr>
      <vt:lpstr>Branching</vt:lpstr>
      <vt:lpstr>Branching</vt:lpstr>
      <vt:lpstr>Branching</vt:lpstr>
      <vt:lpstr>Branching</vt:lpstr>
      <vt:lpstr>Branching</vt:lpstr>
      <vt:lpstr>Branching</vt:lpstr>
      <vt:lpstr>Conflitos</vt:lpstr>
      <vt:lpstr>Conflitos</vt:lpstr>
      <vt:lpstr>Conflitos</vt:lpstr>
      <vt:lpstr>Conflitos</vt:lpstr>
      <vt:lpstr>Conflitos</vt:lpstr>
      <vt:lpstr>Conflitos</vt:lpstr>
      <vt:lpstr>Conflitos</vt:lpstr>
      <vt:lpstr>Tags</vt:lpstr>
      <vt:lpstr>Branching - Exercício</vt:lpstr>
      <vt:lpstr>Branching - Exercício</vt:lpstr>
      <vt:lpstr>Branching - Exercício</vt:lpstr>
      <vt:lpstr>Branching - Exercício</vt:lpstr>
      <vt:lpstr>Branching - Exercício</vt:lpstr>
      <vt:lpstr>Branching - Exercício</vt:lpstr>
      <vt:lpstr>Branching - Exercício</vt:lpstr>
      <vt:lpstr>Branching - Exercício</vt:lpstr>
      <vt:lpstr>Branch Workflow</vt:lpstr>
      <vt:lpstr>Branch Workflow</vt:lpstr>
      <vt:lpstr>Branch Workflow</vt:lpstr>
      <vt:lpstr>Branch Workflow</vt:lpstr>
      <vt:lpstr>Remote Branches</vt:lpstr>
      <vt:lpstr>Autenticação - HTTPS</vt:lpstr>
      <vt:lpstr>Autenticação - SSH</vt:lpstr>
      <vt:lpstr>Remote Branches</vt:lpstr>
      <vt:lpstr>Remote Branches</vt:lpstr>
      <vt:lpstr>Remote Branches</vt:lpstr>
      <vt:lpstr>Remote Branches</vt:lpstr>
      <vt:lpstr>Remote Branches</vt:lpstr>
      <vt:lpstr>Desfazendo  Mudanças</vt:lpstr>
      <vt:lpstr>Checkout</vt:lpstr>
      <vt:lpstr>Checkout - arquivo</vt:lpstr>
      <vt:lpstr>Checkout - commit</vt:lpstr>
      <vt:lpstr>Reset - arquivo</vt:lpstr>
      <vt:lpstr>Reset - commit</vt:lpstr>
      <vt:lpstr>Reset - commit</vt:lpstr>
      <vt:lpstr>Clean</vt:lpstr>
      <vt:lpstr>Revert</vt:lpstr>
      <vt:lpstr>Reescrevendo  a História</vt:lpstr>
      <vt:lpstr>Rebase</vt:lpstr>
      <vt:lpstr>Rebase</vt:lpstr>
      <vt:lpstr>Rebase</vt:lpstr>
      <vt:lpstr>Interactive Rebase</vt:lpstr>
      <vt:lpstr>Interactive Rebase</vt:lpstr>
      <vt:lpstr>Interactive Rebase</vt:lpstr>
      <vt:lpstr>Interactive Rebase</vt:lpstr>
      <vt:lpstr>Interactive Rebase</vt:lpstr>
      <vt:lpstr>Interactive Rebase</vt:lpstr>
      <vt:lpstr>Interactive Rebase</vt:lpstr>
      <vt:lpstr>Interactive Rebase</vt:lpstr>
      <vt:lpstr>Interactive Rebase</vt:lpstr>
      <vt:lpstr>Projetos  Open Source</vt:lpstr>
      <vt:lpstr>PowerPoint Presentation</vt:lpstr>
      <vt:lpstr>PowerPoint Presentation</vt:lpstr>
      <vt:lpstr>PowerPoint Presentation</vt:lpstr>
      <vt:lpstr>Exemplo</vt:lpstr>
      <vt:lpstr>Exemplo</vt:lpstr>
      <vt:lpstr>Issues</vt:lpstr>
      <vt:lpstr>Issues - Commit Keywords</vt:lpstr>
      <vt:lpstr>Hands on!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Marcus Barizon</dc:creator>
  <cp:lastModifiedBy>Marcelo Cordeiro</cp:lastModifiedBy>
  <cp:revision>171</cp:revision>
  <dcterms:created xsi:type="dcterms:W3CDTF">2010-09-22T17:35:16Z</dcterms:created>
  <dcterms:modified xsi:type="dcterms:W3CDTF">2016-05-31T09:17:04Z</dcterms:modified>
</cp:coreProperties>
</file>